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4"/>
  </p:notesMasterIdLst>
  <p:sldIdLst>
    <p:sldId id="410" r:id="rId2"/>
    <p:sldId id="383" r:id="rId3"/>
    <p:sldId id="354" r:id="rId4"/>
    <p:sldId id="411" r:id="rId5"/>
    <p:sldId id="338" r:id="rId6"/>
    <p:sldId id="349" r:id="rId7"/>
    <p:sldId id="412" r:id="rId8"/>
    <p:sldId id="351" r:id="rId9"/>
    <p:sldId id="352" r:id="rId10"/>
    <p:sldId id="353" r:id="rId11"/>
    <p:sldId id="348" r:id="rId12"/>
    <p:sldId id="395" r:id="rId13"/>
  </p:sldIdLst>
  <p:sldSz cx="9144000" cy="5143500" type="screen16x9"/>
  <p:notesSz cx="6858000" cy="9144000"/>
  <p:embeddedFontLst>
    <p:embeddedFont>
      <p:font typeface="Lato Hairline" panose="020B0604020202020204" charset="0"/>
      <p:regular r:id="rId15"/>
      <p:bold r:id="rId16"/>
      <p:italic r:id="rId17"/>
      <p:boldItalic r:id="rId18"/>
    </p:embeddedFont>
    <p:embeddedFont>
      <p:font typeface="Lato Light" panose="020F0502020204030203" pitchFamily="34" charset="0"/>
      <p:regular r:id="rId19"/>
      <p:bold r:id="rId20"/>
      <p:italic r:id="rId21"/>
      <p:boldItalic r:id="rId22"/>
    </p:embeddedFont>
    <p:embeddedFont>
      <p:font typeface="NewCentury-Narrow" panose="020B0500000000000000" pitchFamily="34" charset="0"/>
      <p:regular r:id="rId23"/>
    </p:embeddedFont>
    <p:embeddedFont>
      <p:font typeface="ZapfChancery-Medium" panose="00000400000000000000" pitchFamily="2" charset="0"/>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6D60FF-B264-45A6-81CE-32830A215C73}">
  <a:tblStyle styleId="{9E6D60FF-B264-45A6-81CE-32830A215C7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51644F-3A9B-44F7-9F26-7ABD6DEC488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3" autoAdjust="0"/>
    <p:restoredTop sz="94660"/>
  </p:normalViewPr>
  <p:slideViewPr>
    <p:cSldViewPr snapToGrid="0">
      <p:cViewPr varScale="1">
        <p:scale>
          <a:sx n="75" d="100"/>
          <a:sy n="75" d="100"/>
        </p:scale>
        <p:origin x="92" y="4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CFD8D0-8C60-4725-8DC8-CA74C93D9CEA}" type="doc">
      <dgm:prSet loTypeId="urn:microsoft.com/office/officeart/2011/layout/CircleProcess" loCatId="officeonline" qsTypeId="urn:microsoft.com/office/officeart/2009/2/quickstyle/3d8" qsCatId="3D" csTypeId="urn:microsoft.com/office/officeart/2005/8/colors/colorful1" csCatId="colorful" phldr="1"/>
      <dgm:spPr/>
      <dgm:t>
        <a:bodyPr/>
        <a:lstStyle/>
        <a:p>
          <a:endParaRPr lang="en-US"/>
        </a:p>
      </dgm:t>
    </dgm:pt>
    <dgm:pt modelId="{C2B83D6D-1115-4570-AE9B-26AA2F48D232}">
      <dgm:prSet phldrT="[Text]"/>
      <dgm:spPr>
        <a:solidFill>
          <a:schemeClr val="accent2">
            <a:lumMod val="40000"/>
            <a:lumOff val="60000"/>
          </a:schemeClr>
        </a:solidFill>
      </dgm:spPr>
      <dgm:t>
        <a:bodyPr/>
        <a:lstStyle/>
        <a:p>
          <a:r>
            <a:rPr lang="en-US" b="1">
              <a:solidFill>
                <a:srgbClr val="FFFF00"/>
              </a:solidFill>
              <a:latin typeface="Lato Light" panose="020F0502020204030203" pitchFamily="34" charset="0"/>
              <a:ea typeface="Lato Light" panose="020F0502020204030203" pitchFamily="34" charset="0"/>
              <a:cs typeface="Lato Light" panose="020F0502020204030203" pitchFamily="34" charset="0"/>
            </a:rPr>
            <a:t>Đ</a:t>
          </a:r>
          <a:r>
            <a:rPr lang="vi-VN" b="1">
              <a:solidFill>
                <a:srgbClr val="FFFF00"/>
              </a:solidFill>
              <a:latin typeface="Lato Light" panose="020F0502020204030203" pitchFamily="34" charset="0"/>
              <a:ea typeface="Lato Light" panose="020F0502020204030203" pitchFamily="34" charset="0"/>
              <a:cs typeface="Lato Light" panose="020F0502020204030203" pitchFamily="34" charset="0"/>
            </a:rPr>
            <a:t>ộc lập dân tộc</a:t>
          </a:r>
          <a:endParaRPr lang="en-US" b="1">
            <a:solidFill>
              <a:srgbClr val="FFFF00"/>
            </a:solidFill>
          </a:endParaRPr>
        </a:p>
      </dgm:t>
    </dgm:pt>
    <dgm:pt modelId="{16EB05DB-5909-492F-AC4A-A03B5800B9F4}" type="parTrans" cxnId="{7803FBB9-FD8A-4151-A74E-0449A24EC222}">
      <dgm:prSet/>
      <dgm:spPr/>
      <dgm:t>
        <a:bodyPr/>
        <a:lstStyle/>
        <a:p>
          <a:endParaRPr lang="en-US"/>
        </a:p>
      </dgm:t>
    </dgm:pt>
    <dgm:pt modelId="{2DE098C2-9320-423A-8038-3F76CC84000B}" type="sibTrans" cxnId="{7803FBB9-FD8A-4151-A74E-0449A24EC222}">
      <dgm:prSet/>
      <dgm:spPr/>
      <dgm:t>
        <a:bodyPr/>
        <a:lstStyle/>
        <a:p>
          <a:endParaRPr lang="en-US"/>
        </a:p>
      </dgm:t>
    </dgm:pt>
    <dgm:pt modelId="{AFE66A9B-9C90-4B2E-BE02-052DF1769657}">
      <dgm:prSet phldrT="[Text]"/>
      <dgm:spPr>
        <a:solidFill>
          <a:schemeClr val="accent4">
            <a:lumMod val="40000"/>
            <a:lumOff val="60000"/>
            <a:alpha val="90000"/>
          </a:schemeClr>
        </a:solidFill>
      </dgm:spPr>
      <dgm:t>
        <a:bodyPr/>
        <a:lstStyle/>
        <a:p>
          <a:r>
            <a:rPr lang="en-US" b="1">
              <a:solidFill>
                <a:srgbClr val="FFFF00"/>
              </a:solidFill>
              <a:latin typeface="Lato Light" panose="020F0502020204030203" pitchFamily="34" charset="0"/>
              <a:ea typeface="Lato Light" panose="020F0502020204030203" pitchFamily="34" charset="0"/>
              <a:cs typeface="Lato Light" panose="020F0502020204030203" pitchFamily="34" charset="0"/>
            </a:rPr>
            <a:t>Chủ nghĩa xã hội và chủ nghĩa cộng sản</a:t>
          </a:r>
          <a:endParaRPr lang="en-US" b="1">
            <a:solidFill>
              <a:srgbClr val="FFFF00"/>
            </a:solidFill>
          </a:endParaRPr>
        </a:p>
      </dgm:t>
    </dgm:pt>
    <dgm:pt modelId="{281BD88A-81F0-47AA-B301-91627F790EAA}" type="parTrans" cxnId="{183A3B1E-5875-4083-ABC1-C53287257B3D}">
      <dgm:prSet/>
      <dgm:spPr/>
      <dgm:t>
        <a:bodyPr/>
        <a:lstStyle/>
        <a:p>
          <a:endParaRPr lang="en-US"/>
        </a:p>
      </dgm:t>
    </dgm:pt>
    <dgm:pt modelId="{4DCDD3F6-64A7-4713-A974-DD72CA9947CE}" type="sibTrans" cxnId="{183A3B1E-5875-4083-ABC1-C53287257B3D}">
      <dgm:prSet/>
      <dgm:spPr/>
      <dgm:t>
        <a:bodyPr/>
        <a:lstStyle/>
        <a:p>
          <a:endParaRPr lang="en-US"/>
        </a:p>
      </dgm:t>
    </dgm:pt>
    <dgm:pt modelId="{696FBC95-4F46-4A08-9E58-D78E892EAC63}">
      <dgm:prSet phldrT="[Text]" phldr="1"/>
      <dgm:spPr>
        <a:solidFill>
          <a:schemeClr val="bg1">
            <a:alpha val="90000"/>
          </a:schemeClr>
        </a:solidFill>
      </dgm:spPr>
      <dgm:t>
        <a:bodyPr/>
        <a:lstStyle/>
        <a:p>
          <a:endParaRPr lang="en-US"/>
        </a:p>
      </dgm:t>
    </dgm:pt>
    <dgm:pt modelId="{23DC060F-C5EB-43FB-886E-BC0E02C430C2}" type="parTrans" cxnId="{387E5539-B901-4E36-9D1D-E077FD03842D}">
      <dgm:prSet/>
      <dgm:spPr/>
      <dgm:t>
        <a:bodyPr/>
        <a:lstStyle/>
        <a:p>
          <a:endParaRPr lang="en-US"/>
        </a:p>
      </dgm:t>
    </dgm:pt>
    <dgm:pt modelId="{F17FEF6F-2997-4202-A242-2E2DAF0BAC7E}" type="sibTrans" cxnId="{387E5539-B901-4E36-9D1D-E077FD03842D}">
      <dgm:prSet/>
      <dgm:spPr/>
      <dgm:t>
        <a:bodyPr/>
        <a:lstStyle/>
        <a:p>
          <a:endParaRPr lang="en-US"/>
        </a:p>
      </dgm:t>
    </dgm:pt>
    <dgm:pt modelId="{F3380E59-8088-4284-BDF8-E87B8A15AA34}" type="pres">
      <dgm:prSet presAssocID="{27CFD8D0-8C60-4725-8DC8-CA74C93D9CEA}" presName="Name0" presStyleCnt="0">
        <dgm:presLayoutVars>
          <dgm:chMax val="11"/>
          <dgm:chPref val="11"/>
          <dgm:dir/>
          <dgm:resizeHandles/>
        </dgm:presLayoutVars>
      </dgm:prSet>
      <dgm:spPr/>
    </dgm:pt>
    <dgm:pt modelId="{14727286-AFC9-4954-A861-9FAF4D2BB650}" type="pres">
      <dgm:prSet presAssocID="{696FBC95-4F46-4A08-9E58-D78E892EAC63}" presName="Accent3" presStyleCnt="0"/>
      <dgm:spPr/>
    </dgm:pt>
    <dgm:pt modelId="{3C57916D-5C1B-4C38-B7DA-8C66681D61FE}" type="pres">
      <dgm:prSet presAssocID="{696FBC95-4F46-4A08-9E58-D78E892EAC63}" presName="Accent" presStyleLbl="node1" presStyleIdx="0" presStyleCnt="3"/>
      <dgm:spPr>
        <a:solidFill>
          <a:schemeClr val="bg1"/>
        </a:solidFill>
      </dgm:spPr>
    </dgm:pt>
    <dgm:pt modelId="{7EBBF2A2-49DB-443E-AD90-F75A9711E65E}" type="pres">
      <dgm:prSet presAssocID="{696FBC95-4F46-4A08-9E58-D78E892EAC63}" presName="ParentBackground3" presStyleCnt="0"/>
      <dgm:spPr/>
    </dgm:pt>
    <dgm:pt modelId="{56C45CC7-8A7E-4D95-B109-92C816A0DBEA}" type="pres">
      <dgm:prSet presAssocID="{696FBC95-4F46-4A08-9E58-D78E892EAC63}" presName="ParentBackground" presStyleLbl="fgAcc1" presStyleIdx="0" presStyleCnt="3"/>
      <dgm:spPr/>
    </dgm:pt>
    <dgm:pt modelId="{77F8D8C8-93E6-4074-ABFF-699B72936864}" type="pres">
      <dgm:prSet presAssocID="{696FBC95-4F46-4A08-9E58-D78E892EAC63}" presName="Parent3" presStyleLbl="revTx" presStyleIdx="0" presStyleCnt="0">
        <dgm:presLayoutVars>
          <dgm:chMax val="1"/>
          <dgm:chPref val="1"/>
          <dgm:bulletEnabled val="1"/>
        </dgm:presLayoutVars>
      </dgm:prSet>
      <dgm:spPr/>
    </dgm:pt>
    <dgm:pt modelId="{2CD5F830-C5F7-4F22-8CBF-959F8D46E90B}" type="pres">
      <dgm:prSet presAssocID="{AFE66A9B-9C90-4B2E-BE02-052DF1769657}" presName="Accent2" presStyleCnt="0"/>
      <dgm:spPr/>
    </dgm:pt>
    <dgm:pt modelId="{171972EA-0949-4733-B8DD-22DEBA0D8964}" type="pres">
      <dgm:prSet presAssocID="{AFE66A9B-9C90-4B2E-BE02-052DF1769657}" presName="Accent" presStyleLbl="node1" presStyleIdx="1" presStyleCnt="3"/>
      <dgm:spPr/>
    </dgm:pt>
    <dgm:pt modelId="{AE9DD72C-7A6A-4749-9F74-A5E92860058F}" type="pres">
      <dgm:prSet presAssocID="{AFE66A9B-9C90-4B2E-BE02-052DF1769657}" presName="ParentBackground2" presStyleCnt="0"/>
      <dgm:spPr/>
    </dgm:pt>
    <dgm:pt modelId="{EBE13E6C-E98C-4982-AB51-B5CFA903BBB8}" type="pres">
      <dgm:prSet presAssocID="{AFE66A9B-9C90-4B2E-BE02-052DF1769657}" presName="ParentBackground" presStyleLbl="fgAcc1" presStyleIdx="1" presStyleCnt="3" custLinFactNeighborX="-505" custLinFactNeighborY="-505"/>
      <dgm:spPr/>
    </dgm:pt>
    <dgm:pt modelId="{5A8709AF-1B23-4F44-9350-B7EA92A39BE6}" type="pres">
      <dgm:prSet presAssocID="{AFE66A9B-9C90-4B2E-BE02-052DF1769657}" presName="Parent2" presStyleLbl="revTx" presStyleIdx="0" presStyleCnt="0">
        <dgm:presLayoutVars>
          <dgm:chMax val="1"/>
          <dgm:chPref val="1"/>
          <dgm:bulletEnabled val="1"/>
        </dgm:presLayoutVars>
      </dgm:prSet>
      <dgm:spPr/>
    </dgm:pt>
    <dgm:pt modelId="{5A3A86E1-1F30-4DC5-934B-EF882BE9B0D2}" type="pres">
      <dgm:prSet presAssocID="{C2B83D6D-1115-4570-AE9B-26AA2F48D232}" presName="Accent1" presStyleCnt="0"/>
      <dgm:spPr/>
    </dgm:pt>
    <dgm:pt modelId="{0552756E-35D7-4504-92BF-F01ED38DDA2C}" type="pres">
      <dgm:prSet presAssocID="{C2B83D6D-1115-4570-AE9B-26AA2F48D232}" presName="Accent" presStyleLbl="node1" presStyleIdx="2" presStyleCnt="3"/>
      <dgm:spPr/>
    </dgm:pt>
    <dgm:pt modelId="{4D6E37B9-A378-4782-8E5B-F28D51072E9F}" type="pres">
      <dgm:prSet presAssocID="{C2B83D6D-1115-4570-AE9B-26AA2F48D232}" presName="ParentBackground1" presStyleCnt="0"/>
      <dgm:spPr/>
    </dgm:pt>
    <dgm:pt modelId="{A60E07F1-7579-462C-9F1D-13184ED2BCBD}" type="pres">
      <dgm:prSet presAssocID="{C2B83D6D-1115-4570-AE9B-26AA2F48D232}" presName="ParentBackground" presStyleLbl="fgAcc1" presStyleIdx="2" presStyleCnt="3"/>
      <dgm:spPr/>
    </dgm:pt>
    <dgm:pt modelId="{38734F84-0D55-4965-AD29-622DB19E20CB}" type="pres">
      <dgm:prSet presAssocID="{C2B83D6D-1115-4570-AE9B-26AA2F48D232}" presName="Parent1" presStyleLbl="revTx" presStyleIdx="0" presStyleCnt="0">
        <dgm:presLayoutVars>
          <dgm:chMax val="1"/>
          <dgm:chPref val="1"/>
          <dgm:bulletEnabled val="1"/>
        </dgm:presLayoutVars>
      </dgm:prSet>
      <dgm:spPr/>
    </dgm:pt>
  </dgm:ptLst>
  <dgm:cxnLst>
    <dgm:cxn modelId="{86B9B50F-13D7-4AEC-BDB1-6215393ACB58}" type="presOf" srcId="{AFE66A9B-9C90-4B2E-BE02-052DF1769657}" destId="{5A8709AF-1B23-4F44-9350-B7EA92A39BE6}" srcOrd="1" destOrd="0" presId="urn:microsoft.com/office/officeart/2011/layout/CircleProcess"/>
    <dgm:cxn modelId="{183A3B1E-5875-4083-ABC1-C53287257B3D}" srcId="{27CFD8D0-8C60-4725-8DC8-CA74C93D9CEA}" destId="{AFE66A9B-9C90-4B2E-BE02-052DF1769657}" srcOrd="1" destOrd="0" parTransId="{281BD88A-81F0-47AA-B301-91627F790EAA}" sibTransId="{4DCDD3F6-64A7-4713-A974-DD72CA9947CE}"/>
    <dgm:cxn modelId="{619E4E25-C7FE-44C6-BEB1-21FC93073CC7}" type="presOf" srcId="{AFE66A9B-9C90-4B2E-BE02-052DF1769657}" destId="{EBE13E6C-E98C-4982-AB51-B5CFA903BBB8}" srcOrd="0" destOrd="0" presId="urn:microsoft.com/office/officeart/2011/layout/CircleProcess"/>
    <dgm:cxn modelId="{387E5539-B901-4E36-9D1D-E077FD03842D}" srcId="{27CFD8D0-8C60-4725-8DC8-CA74C93D9CEA}" destId="{696FBC95-4F46-4A08-9E58-D78E892EAC63}" srcOrd="2" destOrd="0" parTransId="{23DC060F-C5EB-43FB-886E-BC0E02C430C2}" sibTransId="{F17FEF6F-2997-4202-A242-2E2DAF0BAC7E}"/>
    <dgm:cxn modelId="{496B4265-EAD0-4AB1-95C9-85DFB40D8B47}" type="presOf" srcId="{696FBC95-4F46-4A08-9E58-D78E892EAC63}" destId="{56C45CC7-8A7E-4D95-B109-92C816A0DBEA}" srcOrd="0" destOrd="0" presId="urn:microsoft.com/office/officeart/2011/layout/CircleProcess"/>
    <dgm:cxn modelId="{7803FBB9-FD8A-4151-A74E-0449A24EC222}" srcId="{27CFD8D0-8C60-4725-8DC8-CA74C93D9CEA}" destId="{C2B83D6D-1115-4570-AE9B-26AA2F48D232}" srcOrd="0" destOrd="0" parTransId="{16EB05DB-5909-492F-AC4A-A03B5800B9F4}" sibTransId="{2DE098C2-9320-423A-8038-3F76CC84000B}"/>
    <dgm:cxn modelId="{3736C7C4-F4AF-4470-8DF3-DED50104EE08}" type="presOf" srcId="{27CFD8D0-8C60-4725-8DC8-CA74C93D9CEA}" destId="{F3380E59-8088-4284-BDF8-E87B8A15AA34}" srcOrd="0" destOrd="0" presId="urn:microsoft.com/office/officeart/2011/layout/CircleProcess"/>
    <dgm:cxn modelId="{E3DDB7C5-8C58-49F1-B027-068F0151D6D3}" type="presOf" srcId="{696FBC95-4F46-4A08-9E58-D78E892EAC63}" destId="{77F8D8C8-93E6-4074-ABFF-699B72936864}" srcOrd="1" destOrd="0" presId="urn:microsoft.com/office/officeart/2011/layout/CircleProcess"/>
    <dgm:cxn modelId="{92EA58CF-65A3-4D93-AC99-3C7EB56A9F23}" type="presOf" srcId="{C2B83D6D-1115-4570-AE9B-26AA2F48D232}" destId="{A60E07F1-7579-462C-9F1D-13184ED2BCBD}" srcOrd="0" destOrd="0" presId="urn:microsoft.com/office/officeart/2011/layout/CircleProcess"/>
    <dgm:cxn modelId="{EE63CFCF-7364-42F5-83C4-33E7252EFB30}" type="presOf" srcId="{C2B83D6D-1115-4570-AE9B-26AA2F48D232}" destId="{38734F84-0D55-4965-AD29-622DB19E20CB}" srcOrd="1" destOrd="0" presId="urn:microsoft.com/office/officeart/2011/layout/CircleProcess"/>
    <dgm:cxn modelId="{9B6C1391-253B-427A-8354-90532943DA14}" type="presParOf" srcId="{F3380E59-8088-4284-BDF8-E87B8A15AA34}" destId="{14727286-AFC9-4954-A861-9FAF4D2BB650}" srcOrd="0" destOrd="0" presId="urn:microsoft.com/office/officeart/2011/layout/CircleProcess"/>
    <dgm:cxn modelId="{04309F03-6C37-4ACC-8A18-3D58F8877A1B}" type="presParOf" srcId="{14727286-AFC9-4954-A861-9FAF4D2BB650}" destId="{3C57916D-5C1B-4C38-B7DA-8C66681D61FE}" srcOrd="0" destOrd="0" presId="urn:microsoft.com/office/officeart/2011/layout/CircleProcess"/>
    <dgm:cxn modelId="{F0CD3DAD-8306-45DC-BEC7-6057E4615FC9}" type="presParOf" srcId="{F3380E59-8088-4284-BDF8-E87B8A15AA34}" destId="{7EBBF2A2-49DB-443E-AD90-F75A9711E65E}" srcOrd="1" destOrd="0" presId="urn:microsoft.com/office/officeart/2011/layout/CircleProcess"/>
    <dgm:cxn modelId="{1B3B99DA-708F-4002-AF88-408365979D8B}" type="presParOf" srcId="{7EBBF2A2-49DB-443E-AD90-F75A9711E65E}" destId="{56C45CC7-8A7E-4D95-B109-92C816A0DBEA}" srcOrd="0" destOrd="0" presId="urn:microsoft.com/office/officeart/2011/layout/CircleProcess"/>
    <dgm:cxn modelId="{D87405A7-6D51-4C25-8F28-34ED1C9C856E}" type="presParOf" srcId="{F3380E59-8088-4284-BDF8-E87B8A15AA34}" destId="{77F8D8C8-93E6-4074-ABFF-699B72936864}" srcOrd="2" destOrd="0" presId="urn:microsoft.com/office/officeart/2011/layout/CircleProcess"/>
    <dgm:cxn modelId="{B966D562-E05A-42F1-8E52-F338373A50B4}" type="presParOf" srcId="{F3380E59-8088-4284-BDF8-E87B8A15AA34}" destId="{2CD5F830-C5F7-4F22-8CBF-959F8D46E90B}" srcOrd="3" destOrd="0" presId="urn:microsoft.com/office/officeart/2011/layout/CircleProcess"/>
    <dgm:cxn modelId="{0B49657B-4D6B-43CB-BFBC-C5705CB1F4F2}" type="presParOf" srcId="{2CD5F830-C5F7-4F22-8CBF-959F8D46E90B}" destId="{171972EA-0949-4733-B8DD-22DEBA0D8964}" srcOrd="0" destOrd="0" presId="urn:microsoft.com/office/officeart/2011/layout/CircleProcess"/>
    <dgm:cxn modelId="{BED17222-70C1-414E-A80F-4E552E507846}" type="presParOf" srcId="{F3380E59-8088-4284-BDF8-E87B8A15AA34}" destId="{AE9DD72C-7A6A-4749-9F74-A5E92860058F}" srcOrd="4" destOrd="0" presId="urn:microsoft.com/office/officeart/2011/layout/CircleProcess"/>
    <dgm:cxn modelId="{5A08DD13-534F-4D83-BDFE-757C27A94028}" type="presParOf" srcId="{AE9DD72C-7A6A-4749-9F74-A5E92860058F}" destId="{EBE13E6C-E98C-4982-AB51-B5CFA903BBB8}" srcOrd="0" destOrd="0" presId="urn:microsoft.com/office/officeart/2011/layout/CircleProcess"/>
    <dgm:cxn modelId="{7E79755B-5983-41C1-9153-FB3F657A8D6C}" type="presParOf" srcId="{F3380E59-8088-4284-BDF8-E87B8A15AA34}" destId="{5A8709AF-1B23-4F44-9350-B7EA92A39BE6}" srcOrd="5" destOrd="0" presId="urn:microsoft.com/office/officeart/2011/layout/CircleProcess"/>
    <dgm:cxn modelId="{241500BE-736A-402A-AAE4-22913BF51632}" type="presParOf" srcId="{F3380E59-8088-4284-BDF8-E87B8A15AA34}" destId="{5A3A86E1-1F30-4DC5-934B-EF882BE9B0D2}" srcOrd="6" destOrd="0" presId="urn:microsoft.com/office/officeart/2011/layout/CircleProcess"/>
    <dgm:cxn modelId="{DA6DA55D-AD9B-42BF-B916-1FB193A0CF00}" type="presParOf" srcId="{5A3A86E1-1F30-4DC5-934B-EF882BE9B0D2}" destId="{0552756E-35D7-4504-92BF-F01ED38DDA2C}" srcOrd="0" destOrd="0" presId="urn:microsoft.com/office/officeart/2011/layout/CircleProcess"/>
    <dgm:cxn modelId="{186292C2-204D-43EB-9211-D2748D17CA1C}" type="presParOf" srcId="{F3380E59-8088-4284-BDF8-E87B8A15AA34}" destId="{4D6E37B9-A378-4782-8E5B-F28D51072E9F}" srcOrd="7" destOrd="0" presId="urn:microsoft.com/office/officeart/2011/layout/CircleProcess"/>
    <dgm:cxn modelId="{C26A7FA8-ECDD-40DA-950E-7F26D82A6CC1}" type="presParOf" srcId="{4D6E37B9-A378-4782-8E5B-F28D51072E9F}" destId="{A60E07F1-7579-462C-9F1D-13184ED2BCBD}" srcOrd="0" destOrd="0" presId="urn:microsoft.com/office/officeart/2011/layout/CircleProcess"/>
    <dgm:cxn modelId="{482B61D7-8B28-4CCB-AC61-C0AC0C49BA1B}" type="presParOf" srcId="{F3380E59-8088-4284-BDF8-E87B8A15AA34}" destId="{38734F84-0D55-4965-AD29-622DB19E20CB}"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7916D-5C1B-4C38-B7DA-8C66681D61FE}">
      <dsp:nvSpPr>
        <dsp:cNvPr id="0" name=""/>
        <dsp:cNvSpPr/>
      </dsp:nvSpPr>
      <dsp:spPr>
        <a:xfrm>
          <a:off x="4018272" y="575706"/>
          <a:ext cx="1525032" cy="1525315"/>
        </a:xfrm>
        <a:prstGeom prst="ellipse">
          <a:avLst/>
        </a:prstGeom>
        <a:solidFill>
          <a:schemeClr val="bg1"/>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6C45CC7-8A7E-4D95-B109-92C816A0DBEA}">
      <dsp:nvSpPr>
        <dsp:cNvPr id="0" name=""/>
        <dsp:cNvSpPr/>
      </dsp:nvSpPr>
      <dsp:spPr>
        <a:xfrm>
          <a:off x="4068908" y="626559"/>
          <a:ext cx="1423761" cy="1423609"/>
        </a:xfrm>
        <a:prstGeom prst="ellipse">
          <a:avLst/>
        </a:prstGeom>
        <a:solidFill>
          <a:schemeClr val="bg1">
            <a:alpha val="90000"/>
          </a:schemeClr>
        </a:solidFill>
        <a:ln>
          <a:noFill/>
        </a:ln>
        <a:effectLst>
          <a:outerShdw blurRad="40000" dist="23000" dir="5400000" rotWithShape="0">
            <a:srgbClr val="000000">
              <a:alpha val="35000"/>
            </a:srgbClr>
          </a:outerShdw>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272444" y="829970"/>
        <a:ext cx="1016688" cy="1016787"/>
      </dsp:txXfrm>
    </dsp:sp>
    <dsp:sp modelId="{171972EA-0949-4733-B8DD-22DEBA0D8964}">
      <dsp:nvSpPr>
        <dsp:cNvPr id="0" name=""/>
        <dsp:cNvSpPr/>
      </dsp:nvSpPr>
      <dsp:spPr>
        <a:xfrm rot="2700000">
          <a:off x="2443943" y="577550"/>
          <a:ext cx="1521359" cy="1521359"/>
        </a:xfrm>
        <a:prstGeom prst="teardrop">
          <a:avLst>
            <a:gd name="adj" fmla="val 10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BE13E6C-E98C-4982-AB51-B5CFA903BBB8}">
      <dsp:nvSpPr>
        <dsp:cNvPr id="0" name=""/>
        <dsp:cNvSpPr/>
      </dsp:nvSpPr>
      <dsp:spPr>
        <a:xfrm>
          <a:off x="2485553" y="619370"/>
          <a:ext cx="1423761" cy="1423609"/>
        </a:xfrm>
        <a:prstGeom prst="ellipse">
          <a:avLst/>
        </a:prstGeom>
        <a:solidFill>
          <a:schemeClr val="accent4">
            <a:lumMod val="40000"/>
            <a:lumOff val="60000"/>
            <a:alpha val="90000"/>
          </a:schemeClr>
        </a:solidFill>
        <a:ln>
          <a:noFill/>
        </a:ln>
        <a:effectLst>
          <a:outerShdw blurRad="40000" dist="23000" dir="5400000" rotWithShape="0">
            <a:srgbClr val="000000">
              <a:alpha val="35000"/>
            </a:srgbClr>
          </a:outerShdw>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solidFill>
                <a:srgbClr val="FFFF00"/>
              </a:solidFill>
              <a:latin typeface="Lato Light" panose="020F0502020204030203" pitchFamily="34" charset="0"/>
              <a:ea typeface="Lato Light" panose="020F0502020204030203" pitchFamily="34" charset="0"/>
              <a:cs typeface="Lato Light" panose="020F0502020204030203" pitchFamily="34" charset="0"/>
            </a:rPr>
            <a:t>Chủ nghĩa xã hội và chủ nghĩa cộng sản</a:t>
          </a:r>
          <a:endParaRPr lang="en-US" sz="1700" b="1" kern="1200">
            <a:solidFill>
              <a:srgbClr val="FFFF00"/>
            </a:solidFill>
          </a:endParaRPr>
        </a:p>
      </dsp:txBody>
      <dsp:txXfrm>
        <a:off x="2689089" y="822781"/>
        <a:ext cx="1016688" cy="1016787"/>
      </dsp:txXfrm>
    </dsp:sp>
    <dsp:sp modelId="{0552756E-35D7-4504-92BF-F01ED38DDA2C}">
      <dsp:nvSpPr>
        <dsp:cNvPr id="0" name=""/>
        <dsp:cNvSpPr/>
      </dsp:nvSpPr>
      <dsp:spPr>
        <a:xfrm rot="2700000">
          <a:off x="867778" y="577550"/>
          <a:ext cx="1521359" cy="1521359"/>
        </a:xfrm>
        <a:prstGeom prst="teardrop">
          <a:avLst>
            <a:gd name="adj" fmla="val 10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60E07F1-7579-462C-9F1D-13184ED2BCBD}">
      <dsp:nvSpPr>
        <dsp:cNvPr id="0" name=""/>
        <dsp:cNvSpPr/>
      </dsp:nvSpPr>
      <dsp:spPr>
        <a:xfrm>
          <a:off x="916577" y="626559"/>
          <a:ext cx="1423761" cy="1423609"/>
        </a:xfrm>
        <a:prstGeom prst="ellipse">
          <a:avLst/>
        </a:prstGeom>
        <a:solidFill>
          <a:schemeClr val="accent2">
            <a:lumMod val="40000"/>
            <a:lumOff val="60000"/>
          </a:schemeClr>
        </a:solidFill>
        <a:ln>
          <a:noFill/>
        </a:ln>
        <a:effectLst>
          <a:outerShdw blurRad="40000" dist="23000" dir="5400000" rotWithShape="0">
            <a:srgbClr val="000000">
              <a:alpha val="35000"/>
            </a:srgbClr>
          </a:outerShdw>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solidFill>
                <a:srgbClr val="FFFF00"/>
              </a:solidFill>
              <a:latin typeface="Lato Light" panose="020F0502020204030203" pitchFamily="34" charset="0"/>
              <a:ea typeface="Lato Light" panose="020F0502020204030203" pitchFamily="34" charset="0"/>
              <a:cs typeface="Lato Light" panose="020F0502020204030203" pitchFamily="34" charset="0"/>
            </a:rPr>
            <a:t>Đ</a:t>
          </a:r>
          <a:r>
            <a:rPr lang="vi-VN" sz="1700" b="1" kern="1200">
              <a:solidFill>
                <a:srgbClr val="FFFF00"/>
              </a:solidFill>
              <a:latin typeface="Lato Light" panose="020F0502020204030203" pitchFamily="34" charset="0"/>
              <a:ea typeface="Lato Light" panose="020F0502020204030203" pitchFamily="34" charset="0"/>
              <a:cs typeface="Lato Light" panose="020F0502020204030203" pitchFamily="34" charset="0"/>
            </a:rPr>
            <a:t>ộc lập dân tộc</a:t>
          </a:r>
          <a:endParaRPr lang="en-US" sz="1700" b="1" kern="1200">
            <a:solidFill>
              <a:srgbClr val="FFFF00"/>
            </a:solidFill>
          </a:endParaRPr>
        </a:p>
      </dsp:txBody>
      <dsp:txXfrm>
        <a:off x="1120114" y="829970"/>
        <a:ext cx="1016688" cy="1016787"/>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2C15B714-3BA4-A6F2-7913-C1936564330E}"/>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0340E16-B9A5-8BBA-B04D-7DC433FD7D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181E2EFC-C148-37F4-A3BE-6BCFB066CA9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505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3A506068-811D-732E-3B5F-488A352EAAD2}"/>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086FAEA5-69FC-F331-877D-4FE51EE3E0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DE72A9CA-A7A2-0AD3-8E53-02EA93D9BD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0064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049DE3D-5630-9BD1-9A7E-556F3ECF5313}"/>
            </a:ext>
          </a:extLst>
        </p:cNvPr>
        <p:cNvGrpSpPr/>
        <p:nvPr/>
      </p:nvGrpSpPr>
      <p:grpSpPr>
        <a:xfrm>
          <a:off x="0" y="0"/>
          <a:ext cx="0" cy="0"/>
          <a:chOff x="0" y="0"/>
          <a:chExt cx="0" cy="0"/>
        </a:xfrm>
      </p:grpSpPr>
      <p:sp>
        <p:nvSpPr>
          <p:cNvPr id="140" name="Google Shape;140;g35f391192_073:notes">
            <a:extLst>
              <a:ext uri="{FF2B5EF4-FFF2-40B4-BE49-F238E27FC236}">
                <a16:creationId xmlns:a16="http://schemas.microsoft.com/office/drawing/2014/main" id="{FEBDE48E-21B1-20F8-04C6-5FBEBF5D1C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a:extLst>
              <a:ext uri="{FF2B5EF4-FFF2-40B4-BE49-F238E27FC236}">
                <a16:creationId xmlns:a16="http://schemas.microsoft.com/office/drawing/2014/main" id="{A2C5FADB-9D18-4A8C-B24F-129A505119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46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44A0AF76-4486-3BD1-0A50-717D7E7721EF}"/>
            </a:ext>
          </a:extLst>
        </p:cNvPr>
        <p:cNvGrpSpPr/>
        <p:nvPr/>
      </p:nvGrpSpPr>
      <p:grpSpPr>
        <a:xfrm>
          <a:off x="0" y="0"/>
          <a:ext cx="0" cy="0"/>
          <a:chOff x="0" y="0"/>
          <a:chExt cx="0" cy="0"/>
        </a:xfrm>
      </p:grpSpPr>
      <p:sp>
        <p:nvSpPr>
          <p:cNvPr id="140" name="Google Shape;140;g35f391192_073:notes">
            <a:extLst>
              <a:ext uri="{FF2B5EF4-FFF2-40B4-BE49-F238E27FC236}">
                <a16:creationId xmlns:a16="http://schemas.microsoft.com/office/drawing/2014/main" id="{DEDE20AB-88BD-85B0-B39F-12CC452BCA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a:extLst>
              <a:ext uri="{FF2B5EF4-FFF2-40B4-BE49-F238E27FC236}">
                <a16:creationId xmlns:a16="http://schemas.microsoft.com/office/drawing/2014/main" id="{27FEF239-016A-875A-9461-D15453E1EE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56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178EF98C-BF5F-6A7C-7322-33BDEE046FD6}"/>
            </a:ext>
          </a:extLst>
        </p:cNvPr>
        <p:cNvGrpSpPr/>
        <p:nvPr/>
      </p:nvGrpSpPr>
      <p:grpSpPr>
        <a:xfrm>
          <a:off x="0" y="0"/>
          <a:ext cx="0" cy="0"/>
          <a:chOff x="0" y="0"/>
          <a:chExt cx="0" cy="0"/>
        </a:xfrm>
      </p:grpSpPr>
      <p:sp>
        <p:nvSpPr>
          <p:cNvPr id="140" name="Google Shape;140;g35f391192_073:notes">
            <a:extLst>
              <a:ext uri="{FF2B5EF4-FFF2-40B4-BE49-F238E27FC236}">
                <a16:creationId xmlns:a16="http://schemas.microsoft.com/office/drawing/2014/main" id="{E2AAA4FF-1AAF-B569-ED11-8746B8DCFF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a:extLst>
              <a:ext uri="{FF2B5EF4-FFF2-40B4-BE49-F238E27FC236}">
                <a16:creationId xmlns:a16="http://schemas.microsoft.com/office/drawing/2014/main" id="{3751EA74-EF0C-27AE-3BBB-C6C7726193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393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273691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293210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marL="914400" lvl="1"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marL="1371600" lvl="2"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marL="1828800" lvl="3"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marL="2286000" lvl="4"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marL="2743200" lvl="5"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marL="3200400" lvl="6"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marL="3657600" lvl="7"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marL="4114800" lvl="8"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61" r:id="rId4"/>
    <p:sldLayoutId id="214748366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microsoft.com/office/2017/06/relationships/model3d" Target="../media/model3d2.glb"/><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20.jpg"/><Relationship Id="rId1" Type="http://schemas.openxmlformats.org/officeDocument/2006/relationships/slideLayout" Target="../slideLayouts/slideLayout5.xml"/><Relationship Id="rId6" Type="http://schemas.openxmlformats.org/officeDocument/2006/relationships/image" Target="../media/image22.png"/><Relationship Id="rId5" Type="http://schemas.microsoft.com/office/2017/06/relationships/model3d" Target="../media/model3d6.glb"/><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17/06/relationships/model3d" Target="../media/model3d4.glb"/><Relationship Id="rId5" Type="http://schemas.openxmlformats.org/officeDocument/2006/relationships/image" Target="../media/image9.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11.png"/><Relationship Id="rId12" Type="http://schemas.openxmlformats.org/officeDocument/2006/relationships/image" Target="../media/image16.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image" Target="../media/image15.svg"/><Relationship Id="rId5" Type="http://schemas.openxmlformats.org/officeDocument/2006/relationships/diagramColors" Target="../diagrams/colors1.xml"/><Relationship Id="rId10" Type="http://schemas.openxmlformats.org/officeDocument/2006/relationships/image" Target="../media/image14.png"/><Relationship Id="rId4" Type="http://schemas.openxmlformats.org/officeDocument/2006/relationships/diagramQuickStyle" Target="../diagrams/quickStyle1.xml"/><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microsoft.com/office/2017/06/relationships/model3d" Target="../media/model3d4.glb"/><Relationship Id="rId5" Type="http://schemas.openxmlformats.org/officeDocument/2006/relationships/image" Target="../media/image17.png"/><Relationship Id="rId4" Type="http://schemas.microsoft.com/office/2017/06/relationships/model3d" Target="../media/model3d3.glb"/></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17/06/relationships/model3d" Target="../media/model3d4.glb"/><Relationship Id="rId5" Type="http://schemas.openxmlformats.org/officeDocument/2006/relationships/image" Target="../media/image17.png"/><Relationship Id="rId4" Type="http://schemas.microsoft.com/office/2017/06/relationships/model3d" Target="../media/model3d3.glb"/></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85000"/>
          </a:schemeClr>
        </a:solidFill>
        <a:effectLst/>
      </p:bgPr>
    </p:bg>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444842" y="722870"/>
            <a:ext cx="9588843" cy="3521676"/>
          </a:xfrm>
          <a:prstGeom prst="roundRect">
            <a:avLst/>
          </a:prstGeom>
          <a:solidFill>
            <a:schemeClr val="accent4">
              <a:lumMod val="20000"/>
              <a:lumOff val="80000"/>
              <a:alpha val="43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Google Shape;140;p28"/>
          <p:cNvSpPr txBox="1">
            <a:spLocks/>
          </p:cNvSpPr>
          <p:nvPr/>
        </p:nvSpPr>
        <p:spPr>
          <a:xfrm>
            <a:off x="2724664" y="2252020"/>
            <a:ext cx="4967417" cy="817916"/>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7358448" cy="1743431"/>
          </a:xfrm>
          <a:prstGeom prst="roundRect">
            <a:avLst/>
          </a:prstGeom>
          <a:solidFill>
            <a:schemeClr val="accent2">
              <a:lumMod val="20000"/>
              <a:lumOff val="80000"/>
              <a:alpha val="34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342901" y="269112"/>
            <a:ext cx="6663381" cy="1386169"/>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9618" marR="612458" algn="ctr">
              <a:lnSpc>
                <a:spcPct val="115000"/>
              </a:lnSpc>
              <a:spcBef>
                <a:spcPts val="0"/>
              </a:spcBef>
            </a:pPr>
            <a:r>
              <a:rPr lang="en-US" sz="2100" b="1" spc="225">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3 </a:t>
            </a:r>
          </a:p>
          <a:p>
            <a:pPr marL="749618" marR="612458" algn="ctr">
              <a:lnSpc>
                <a:spcPct val="115000"/>
              </a:lnSpc>
              <a:spcBef>
                <a:spcPts val="0"/>
              </a:spcBef>
            </a:pPr>
            <a:r>
              <a:rPr lang="en-US" sz="21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p>
          <a:p>
            <a:pPr marL="749618" marR="612458" algn="ctr">
              <a:lnSpc>
                <a:spcPct val="115000"/>
              </a:lnSpc>
              <a:spcBef>
                <a:spcPts val="0"/>
              </a:spcBef>
            </a:pPr>
            <a:r>
              <a:rPr lang="en-US" sz="21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độc lập dân tộc và chủ nghĩa xã hội (tiếp)</a:t>
            </a:r>
            <a:endParaRPr lang="en-US" sz="21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1772351" y="2367446"/>
            <a:ext cx="6755252" cy="915927"/>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a:spcBef>
                <a:spcPts val="450"/>
              </a:spcBef>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US">
                <a:latin typeface="ZapfChancery-Medium" panose="00000400000000000000" pitchFamily="2" charset="0"/>
                <a:ea typeface="ZapfChancery-Medium" panose="00000400000000000000" pitchFamily="2" charset="0"/>
                <a:cs typeface="ZapfChancery-Medium" panose="00000400000000000000" pitchFamily="2" charset="0"/>
              </a:rPr>
              <a:t>Nội dung chương 3 sẽ g</a:t>
            </a:r>
            <a:r>
              <a:rPr lang="vi-VN">
                <a:latin typeface="ZapfChancery-Medium" panose="00000400000000000000" pitchFamily="2" charset="0"/>
                <a:ea typeface="ZapfChancery-Medium" panose="00000400000000000000" pitchFamily="2" charset="0"/>
                <a:cs typeface="ZapfChancery-Medium" panose="00000400000000000000" pitchFamily="2" charset="0"/>
              </a:rPr>
              <a:t>iúp cho sinh viên nhận thức được bản chất khoa học, cách mạng và những sáng tạo trong tư tưởng Hồ Chí Minh về độc lập dân tộc và cách mạng giải phóng dân tộc; nắm được tính quy luật của cách mạng Việt Nam: độc lập dân tộc gắn liền với chủ nghĩa xã hội.</a:t>
            </a: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09330" y="1322291"/>
              <a:ext cx="1663987" cy="1735403"/>
            </p:xfrm>
            <a:graphic>
              <a:graphicData uri="http://schemas.microsoft.com/office/drawing/2017/model3d">
                <am3d:model3d r:embed="rId3">
                  <am3d:spPr>
                    <a:xfrm rot="1154257">
                      <a:off x="0" y="0"/>
                      <a:ext cx="1663987" cy="1735403"/>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0941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09330" y="1322291"/>
                <a:ext cx="1663987" cy="1735403"/>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3419732" y="3727699"/>
            <a:ext cx="5107871" cy="1178019"/>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95250"/>
            <a:r>
              <a:rPr lang="en-US" sz="1200" b="1" u="sng">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3.1. </a:t>
            </a:r>
            <a:r>
              <a:rPr lang="en-US"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độc lập dân tộc</a:t>
            </a:r>
          </a:p>
          <a:p>
            <a:pPr algn="just"/>
            <a:r>
              <a:rPr lang="vi-VN"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3.2. </a:t>
            </a:r>
            <a:r>
              <a:rPr lang="en-US"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chủ nghĩa xã hội và xây dựng chủ nghĩa xã hội ở việt nam</a:t>
            </a:r>
          </a:p>
          <a:p>
            <a:pPr algn="just"/>
            <a:r>
              <a:rPr lang="vi-VN"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3.3. </a:t>
            </a:r>
            <a:r>
              <a:rPr lang="en-US"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mối quan hệ giữa độc lập dân tộc và chủ nghĩa xã hội</a:t>
            </a:r>
          </a:p>
          <a:p>
            <a:pPr algn="just"/>
            <a:r>
              <a:rPr lang="vi-VN"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3.4. </a:t>
            </a:r>
            <a:r>
              <a:rPr lang="en-US"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độc lập dân tộc gắn liền với chủ nghĩa xã hội trong sự nghiệp cách mạng việt nam giai đoạn hiện nay</a:t>
            </a:r>
            <a:endParaRPr lang="en-US" sz="1200" b="1" spc="-113">
              <a:solidFill>
                <a:schemeClr val="tx2">
                  <a:lumMod val="2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2609694" y="3410560"/>
              <a:ext cx="855359" cy="1653692"/>
            </p:xfrm>
            <a:graphic>
              <a:graphicData uri="http://schemas.microsoft.com/office/drawing/2017/model3d">
                <am3d:model3d r:embed="rId5">
                  <am3d:spPr>
                    <a:xfrm>
                      <a:off x="0" y="0"/>
                      <a:ext cx="855359" cy="1653692"/>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19889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2609694" y="3410560"/>
                <a:ext cx="855359" cy="1653692"/>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54AB310C-7CB1-A875-FD8B-48FB5A63A180}"/>
            </a:ext>
          </a:extLst>
        </p:cNvPr>
        <p:cNvGrpSpPr/>
        <p:nvPr/>
      </p:nvGrpSpPr>
      <p:grpSpPr>
        <a:xfrm>
          <a:off x="0" y="0"/>
          <a:ext cx="0" cy="0"/>
          <a:chOff x="0" y="0"/>
          <a:chExt cx="0" cy="0"/>
        </a:xfrm>
      </p:grpSpPr>
      <p:sp>
        <p:nvSpPr>
          <p:cNvPr id="144" name="Google Shape;144;p24">
            <a:extLst>
              <a:ext uri="{FF2B5EF4-FFF2-40B4-BE49-F238E27FC236}">
                <a16:creationId xmlns:a16="http://schemas.microsoft.com/office/drawing/2014/main" id="{56FEDA90-AA94-B121-B015-ED788E4F11F2}"/>
              </a:ext>
            </a:extLst>
          </p:cNvPr>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600">
                <a:latin typeface="Lato Light" panose="020F0502020204030203" pitchFamily="34" charset="0"/>
                <a:ea typeface="Lato Light" panose="020F0502020204030203" pitchFamily="34" charset="0"/>
                <a:cs typeface="Lato Light" panose="020F0502020204030203" pitchFamily="34" charset="0"/>
              </a:rPr>
              <a:t>10</a:t>
            </a:fld>
            <a:endParaRPr sz="1600">
              <a:latin typeface="Lato Light" panose="020F0502020204030203" pitchFamily="34" charset="0"/>
              <a:ea typeface="Lato Light" panose="020F0502020204030203" pitchFamily="34" charset="0"/>
              <a:cs typeface="Lato Light" panose="020F0502020204030203" pitchFamily="34" charset="0"/>
            </a:endParaRPr>
          </a:p>
        </p:txBody>
      </p:sp>
      <p:sp>
        <p:nvSpPr>
          <p:cNvPr id="146" name="Google Shape;146;p24">
            <a:extLst>
              <a:ext uri="{FF2B5EF4-FFF2-40B4-BE49-F238E27FC236}">
                <a16:creationId xmlns:a16="http://schemas.microsoft.com/office/drawing/2014/main" id="{C7D9999A-6A0E-7237-2F44-61AB9E442845}"/>
              </a:ext>
            </a:extLst>
          </p:cNvPr>
          <p:cNvSpPr/>
          <p:nvPr/>
        </p:nvSpPr>
        <p:spPr>
          <a:xfrm>
            <a:off x="3707648" y="795130"/>
            <a:ext cx="2843296" cy="2743200"/>
          </a:xfrm>
          <a:prstGeom prst="ellipse">
            <a:avLst/>
          </a:prstGeom>
          <a:ln>
            <a:noFill/>
            <a:headEnd type="none" w="sm" len="sm"/>
            <a:tailEnd type="none" w="sm" len="sm"/>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algn="ctr"/>
            <a:r>
              <a:rPr lang="vi-VN" sz="2000" b="1" i="1" u="sng">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Ba là</a:t>
            </a:r>
            <a:r>
              <a:rPr lang="vi-VN" sz="2000" b="1" u="sng">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a:t>
            </a:r>
            <a:endParaRPr lang="en-US" sz="2000" b="1" u="sng">
              <a:solidFill>
                <a:srgbClr val="0066FF"/>
              </a:solidFill>
              <a:effectLst/>
              <a:latin typeface="Lato Light" panose="020F0502020204030203" pitchFamily="34" charset="0"/>
              <a:ea typeface="Lato Light" panose="020F0502020204030203" pitchFamily="34" charset="0"/>
              <a:cs typeface="Lato Light" panose="020F0502020204030203" pitchFamily="34" charset="0"/>
            </a:endParaRPr>
          </a:p>
          <a:p>
            <a:pPr algn="ctr"/>
            <a:r>
              <a:rPr lang="vi-VN" sz="2000">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 phải đoàn kết, gắn bó chặt chẽ với </a:t>
            </a:r>
            <a:r>
              <a:rPr lang="vi-VN" sz="2000" spc="-150">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cách</a:t>
            </a:r>
            <a:r>
              <a:rPr lang="vi-VN" sz="2000">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 mạng thế giới</a:t>
            </a:r>
            <a:endParaRPr lang="vi-VN" sz="2000">
              <a:solidFill>
                <a:srgbClr val="0066FF"/>
              </a:solidFill>
              <a:latin typeface="Lato Light" panose="020F0502020204030203" pitchFamily="34" charset="0"/>
              <a:ea typeface="Lato Light" panose="020F0502020204030203" pitchFamily="34" charset="0"/>
              <a:cs typeface="Lato Light" panose="020F0502020204030203" pitchFamily="34" charset="0"/>
              <a:sym typeface="Lato Light"/>
            </a:endParaRPr>
          </a:p>
          <a:p>
            <a:pPr algn="ctr"/>
            <a:endParaRPr lang="en-US" sz="2000">
              <a:solidFill>
                <a:srgbClr val="0066FF"/>
              </a:solidFill>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0" name="Google Shape;146;p24">
            <a:extLst>
              <a:ext uri="{FF2B5EF4-FFF2-40B4-BE49-F238E27FC236}">
                <a16:creationId xmlns:a16="http://schemas.microsoft.com/office/drawing/2014/main" id="{9A68553D-4AC4-A1CA-D32B-66870179CB3B}"/>
              </a:ext>
            </a:extLst>
          </p:cNvPr>
          <p:cNvSpPr/>
          <p:nvPr/>
        </p:nvSpPr>
        <p:spPr>
          <a:xfrm>
            <a:off x="6132022" y="450550"/>
            <a:ext cx="2337965" cy="2158224"/>
          </a:xfrm>
          <a:prstGeom prst="ellipse">
            <a:avLst/>
          </a:prstGeom>
          <a:ln>
            <a:noFill/>
            <a:headEnd type="none" w="sm" len="sm"/>
            <a:tailEnd type="none" w="sm" len="sm"/>
          </a:ln>
          <a:effectLst>
            <a:outerShdw blurRad="184150" dist="241300" dir="11520000" sx="110000" sy="110000" algn="ctr">
              <a:srgbClr val="000000">
                <a:alpha val="18000"/>
              </a:srgbClr>
            </a:outerShdw>
            <a:softEdge rad="127000"/>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algn="ctr"/>
            <a:r>
              <a:rPr lang="vi-VN" sz="1600" i="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Một là,</a:t>
            </a:r>
            <a:r>
              <a:rPr lang="vi-VN" sz="160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 phải bảo đảm vai trò lãnh đạo tuyệt đối của đảng cộng sản trong suốt tiến trình cách mạng</a:t>
            </a:r>
            <a:endParaRPr sz="1600"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1" name="Google Shape;146;p24">
            <a:extLst>
              <a:ext uri="{FF2B5EF4-FFF2-40B4-BE49-F238E27FC236}">
                <a16:creationId xmlns:a16="http://schemas.microsoft.com/office/drawing/2014/main" id="{29F6761B-BBE3-538F-9D9D-383CB2331DC1}"/>
              </a:ext>
            </a:extLst>
          </p:cNvPr>
          <p:cNvSpPr/>
          <p:nvPr/>
        </p:nvSpPr>
        <p:spPr>
          <a:xfrm>
            <a:off x="5979994" y="2232512"/>
            <a:ext cx="2500590" cy="2158223"/>
          </a:xfrm>
          <a:prstGeom prst="ellipse">
            <a:avLst/>
          </a:prstGeom>
          <a:ln>
            <a:noFill/>
            <a:headEnd type="none" w="sm" len="sm"/>
            <a:tailEnd type="none" w="sm" len="sm"/>
          </a:ln>
          <a:effectLst>
            <a:outerShdw blurRad="184150" dist="241300" dir="11520000" sx="110000" sy="110000" algn="ctr">
              <a:srgbClr val="000000">
                <a:alpha val="18000"/>
              </a:srgbClr>
            </a:outerShdw>
            <a:softEdge rad="127000"/>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algn="ctr"/>
            <a:r>
              <a:rPr lang="vi-VN" sz="1600" i="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Hai là, </a:t>
            </a:r>
            <a:endParaRPr lang="en-US" sz="1600" i="1">
              <a:solidFill>
                <a:schemeClr val="tx1"/>
              </a:solidFill>
              <a:effectLst/>
              <a:latin typeface="Lato Light" panose="020F0502020204030203" pitchFamily="34" charset="0"/>
              <a:ea typeface="Lato Light" panose="020F0502020204030203" pitchFamily="34" charset="0"/>
              <a:cs typeface="Lato Light" panose="020F0502020204030203" pitchFamily="34" charset="0"/>
            </a:endParaRPr>
          </a:p>
          <a:p>
            <a:pPr algn="ctr"/>
            <a:r>
              <a:rPr lang="vi-VN" sz="1600" i="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phải củng cố và tăng cường khối đại đoàn kết dân tộc mà nền tảng là khối liên minh công – nông</a:t>
            </a:r>
            <a:r>
              <a:rPr lang="en-US" sz="1600" i="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 – trí</a:t>
            </a:r>
          </a:p>
        </p:txBody>
      </p:sp>
      <p:sp>
        <p:nvSpPr>
          <p:cNvPr id="2" name="Rectangle 1">
            <a:extLst>
              <a:ext uri="{FF2B5EF4-FFF2-40B4-BE49-F238E27FC236}">
                <a16:creationId xmlns:a16="http://schemas.microsoft.com/office/drawing/2014/main" id="{B7666440-68CA-3A15-2F80-721914901231}"/>
              </a:ext>
            </a:extLst>
          </p:cNvPr>
          <p:cNvSpPr/>
          <p:nvPr/>
        </p:nvSpPr>
        <p:spPr>
          <a:xfrm>
            <a:off x="510619" y="2216326"/>
            <a:ext cx="2588077" cy="67044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6"/>
          </a:lnRef>
          <a:fillRef idx="1">
            <a:schemeClr val="lt1"/>
          </a:fillRef>
          <a:effectRef idx="0">
            <a:schemeClr val="accent6"/>
          </a:effectRef>
          <a:fontRef idx="minor">
            <a:schemeClr val="dk1"/>
          </a:fontRef>
        </p:style>
        <p:txBody>
          <a:bodyPr rtlCol="0" anchor="ctr"/>
          <a:lstStyle/>
          <a:p>
            <a:r>
              <a:rPr lang="en-US" sz="18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Tạo nên sức mạnh tổng hợp.</a:t>
            </a:r>
          </a:p>
        </p:txBody>
      </p:sp>
      <p:sp>
        <p:nvSpPr>
          <p:cNvPr id="3" name="Rectangle 2">
            <a:extLst>
              <a:ext uri="{FF2B5EF4-FFF2-40B4-BE49-F238E27FC236}">
                <a16:creationId xmlns:a16="http://schemas.microsoft.com/office/drawing/2014/main" id="{F0CFBF94-D207-F429-6577-86D336CFBBDE}"/>
              </a:ext>
            </a:extLst>
          </p:cNvPr>
          <p:cNvSpPr/>
          <p:nvPr/>
        </p:nvSpPr>
        <p:spPr>
          <a:xfrm>
            <a:off x="428973" y="2883127"/>
            <a:ext cx="3057180" cy="1005803"/>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6"/>
          </a:lnRef>
          <a:fillRef idx="1">
            <a:schemeClr val="lt1"/>
          </a:fillRef>
          <a:effectRef idx="0">
            <a:schemeClr val="accent6"/>
          </a:effectRef>
          <a:fontRef idx="minor">
            <a:schemeClr val="dk1"/>
          </a:fontRef>
        </p:style>
        <p:txBody>
          <a:bodyPr rtlCol="0" anchor="ctr"/>
          <a:lstStyle/>
          <a:p>
            <a:r>
              <a:rPr lang="en-US" sz="1800">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rPr>
              <a:t>Để góp phần chung cho nền hòa bình, độc lập, dân chủ và chủ nghĩa xã hội trên thế giới.</a:t>
            </a:r>
            <a:endParaRPr lang="en-US">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cxnSp>
        <p:nvCxnSpPr>
          <p:cNvPr id="17" name="Straight Connector 16">
            <a:extLst>
              <a:ext uri="{FF2B5EF4-FFF2-40B4-BE49-F238E27FC236}">
                <a16:creationId xmlns:a16="http://schemas.microsoft.com/office/drawing/2014/main" id="{072A5A43-A4CC-825E-0E40-C7E998F3724C}"/>
              </a:ext>
            </a:extLst>
          </p:cNvPr>
          <p:cNvCxnSpPr>
            <a:cxnSpLocks/>
          </p:cNvCxnSpPr>
          <p:nvPr/>
        </p:nvCxnSpPr>
        <p:spPr>
          <a:xfrm flipV="1">
            <a:off x="3416471" y="1487327"/>
            <a:ext cx="1006267" cy="1395800"/>
          </a:xfrm>
          <a:prstGeom prst="line">
            <a:avLst/>
          </a:prstGeom>
          <a:ln w="6350">
            <a:solidFill>
              <a:srgbClr val="FF0000"/>
            </a:solidFill>
            <a:prstDash val="sysDot"/>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86E29F-C71C-E070-0478-C36B2B1F8569}"/>
              </a:ext>
            </a:extLst>
          </p:cNvPr>
          <p:cNvCxnSpPr>
            <a:cxnSpLocks/>
          </p:cNvCxnSpPr>
          <p:nvPr/>
        </p:nvCxnSpPr>
        <p:spPr>
          <a:xfrm flipV="1">
            <a:off x="2911297" y="1497355"/>
            <a:ext cx="1511441" cy="718971"/>
          </a:xfrm>
          <a:prstGeom prst="line">
            <a:avLst/>
          </a:prstGeom>
          <a:ln w="6350">
            <a:solidFill>
              <a:srgbClr val="FF0000"/>
            </a:solidFill>
            <a:prstDash val="sysDot"/>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CBF9F69D-E074-AE87-FF44-4169D229C3D0}"/>
              </a:ext>
            </a:extLst>
          </p:cNvPr>
          <p:cNvSpPr txBox="1"/>
          <p:nvPr/>
        </p:nvSpPr>
        <p:spPr>
          <a:xfrm>
            <a:off x="688677" y="210008"/>
            <a:ext cx="6866476" cy="404854"/>
          </a:xfrm>
          <a:prstGeom prst="rect">
            <a:avLst/>
          </a:prstGeom>
          <a:noFill/>
        </p:spPr>
        <p:txBody>
          <a:bodyPr wrap="square">
            <a:spAutoFit/>
          </a:bodyPr>
          <a:lstStyle/>
          <a:p>
            <a:pPr marL="57150" marR="0" algn="just">
              <a:lnSpc>
                <a:spcPct val="107000"/>
              </a:lnSpc>
              <a:spcBef>
                <a:spcPts val="300"/>
              </a:spcBef>
              <a:spcAft>
                <a:spcPts val="300"/>
              </a:spcAft>
            </a:pPr>
            <a:r>
              <a:rPr lang="vi-VN"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Điều </a:t>
            </a:r>
            <a:r>
              <a:rPr lang="vi-VN" sz="200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kiện để bảo đảm độc lập dân </a:t>
            </a:r>
            <a:r>
              <a:rPr lang="vi-VN"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tộc gắn </a:t>
            </a:r>
            <a:r>
              <a:rPr lang="vi-VN" sz="200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liền với chủ nghĩa </a:t>
            </a:r>
            <a:r>
              <a:rPr lang="vi-VN"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xã hội</a:t>
            </a:r>
            <a:r>
              <a:rPr lang="en-US"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endParaRPr lang="en-US" sz="200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2" name="Hexagon 11">
            <a:extLst>
              <a:ext uri="{FF2B5EF4-FFF2-40B4-BE49-F238E27FC236}">
                <a16:creationId xmlns:a16="http://schemas.microsoft.com/office/drawing/2014/main" id="{41EF3ACC-CEB5-AD1D-996A-1FF5D3560B0C}"/>
              </a:ext>
            </a:extLst>
          </p:cNvPr>
          <p:cNvSpPr/>
          <p:nvPr/>
        </p:nvSpPr>
        <p:spPr>
          <a:xfrm rot="991031">
            <a:off x="25640" y="-135482"/>
            <a:ext cx="749128" cy="757339"/>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rgbClr val="FF0000"/>
                </a:solidFill>
              </a:rPr>
              <a:t>3.3.3</a:t>
            </a:r>
          </a:p>
        </p:txBody>
      </p:sp>
      <p:grpSp>
        <p:nvGrpSpPr>
          <p:cNvPr id="15" name="Group 14">
            <a:extLst>
              <a:ext uri="{FF2B5EF4-FFF2-40B4-BE49-F238E27FC236}">
                <a16:creationId xmlns:a16="http://schemas.microsoft.com/office/drawing/2014/main" id="{EAA5D594-A465-07EE-091C-E176F2E8D421}"/>
              </a:ext>
            </a:extLst>
          </p:cNvPr>
          <p:cNvGrpSpPr/>
          <p:nvPr/>
        </p:nvGrpSpPr>
        <p:grpSpPr>
          <a:xfrm>
            <a:off x="-650270" y="2343331"/>
            <a:ext cx="3341040" cy="2723920"/>
            <a:chOff x="-633627" y="4016416"/>
            <a:chExt cx="4002918" cy="2723920"/>
          </a:xfrm>
        </p:grpSpPr>
        <p:sp>
          <p:nvSpPr>
            <p:cNvPr id="16" name="Freeform: Shape 15">
              <a:extLst>
                <a:ext uri="{FF2B5EF4-FFF2-40B4-BE49-F238E27FC236}">
                  <a16:creationId xmlns:a16="http://schemas.microsoft.com/office/drawing/2014/main" id="{EC886AA2-FE80-070F-547F-1997E6F18CD3}"/>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B32DE794-E181-5D84-9C5A-3E6E530C1D2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9" name="Picture 18" descr="C:\Users\QUOC HUY\Desktop\Logo_Đại_học_FPT.png">
            <a:extLst>
              <a:ext uri="{FF2B5EF4-FFF2-40B4-BE49-F238E27FC236}">
                <a16:creationId xmlns:a16="http://schemas.microsoft.com/office/drawing/2014/main" id="{62F614CA-6F1D-8CDB-472C-3F7B88B99E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inVertical)">
                                      <p:cBhvr>
                                        <p:cTn id="7" dur="500"/>
                                        <p:tgtEl>
                                          <p:spTgt spid="14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par>
                                <p:cTn id="25" presetID="16" presetClass="entr" presetSubtype="2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0" grpId="0" animBg="1"/>
      <p:bldP spid="11" grpId="0" animBg="1"/>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64D-24C0-4152-9E1F-70131D3A241C}"/>
              </a:ext>
            </a:extLst>
          </p:cNvPr>
          <p:cNvSpPr>
            <a:spLocks noGrp="1"/>
          </p:cNvSpPr>
          <p:nvPr>
            <p:ph type="ctrTitle"/>
          </p:nvPr>
        </p:nvSpPr>
        <p:spPr>
          <a:xfrm>
            <a:off x="1412421" y="181428"/>
            <a:ext cx="4422322" cy="918589"/>
          </a:xfrm>
        </p:spPr>
        <p:txBody>
          <a:bodyPr/>
          <a:lstStyle/>
          <a:p>
            <a:r>
              <a:rPr lang="en-US" sz="4000" dirty="0" err="1"/>
              <a:t>Tài</a:t>
            </a:r>
            <a:r>
              <a:rPr lang="en-US" sz="4000" dirty="0"/>
              <a:t> </a:t>
            </a:r>
            <a:r>
              <a:rPr lang="en-US" sz="4000" dirty="0" err="1"/>
              <a:t>liệu</a:t>
            </a:r>
            <a:r>
              <a:rPr lang="en-US" sz="4000" dirty="0"/>
              <a:t> </a:t>
            </a:r>
            <a:r>
              <a:rPr lang="en-US" sz="4000" dirty="0" err="1"/>
              <a:t>tham</a:t>
            </a:r>
            <a:r>
              <a:rPr lang="en-US" sz="4000" dirty="0"/>
              <a:t> </a:t>
            </a:r>
            <a:r>
              <a:rPr lang="en-US" sz="4000" dirty="0" err="1"/>
              <a:t>khảo</a:t>
            </a:r>
            <a:endParaRPr lang="en-US" sz="4000" dirty="0"/>
          </a:p>
        </p:txBody>
      </p:sp>
      <p:pic>
        <p:nvPicPr>
          <p:cNvPr id="3" name="Picture 2">
            <a:extLst>
              <a:ext uri="{FF2B5EF4-FFF2-40B4-BE49-F238E27FC236}">
                <a16:creationId xmlns:a16="http://schemas.microsoft.com/office/drawing/2014/main" id="{10C77491-E3D4-2401-9656-1DDF9435CF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1" y="-2562"/>
            <a:ext cx="1497351" cy="1406820"/>
          </a:xfrm>
          <a:prstGeom prst="rect">
            <a:avLst/>
          </a:prstGeom>
        </p:spPr>
      </p:pic>
      <p:grpSp>
        <p:nvGrpSpPr>
          <p:cNvPr id="4" name="Group 3">
            <a:extLst>
              <a:ext uri="{FF2B5EF4-FFF2-40B4-BE49-F238E27FC236}">
                <a16:creationId xmlns:a16="http://schemas.microsoft.com/office/drawing/2014/main" id="{70D1191E-187C-E9B6-75BD-989963C9C837}"/>
              </a:ext>
            </a:extLst>
          </p:cNvPr>
          <p:cNvGrpSpPr/>
          <p:nvPr/>
        </p:nvGrpSpPr>
        <p:grpSpPr>
          <a:xfrm>
            <a:off x="-650270" y="2343331"/>
            <a:ext cx="3341040" cy="2723920"/>
            <a:chOff x="-633627" y="4016416"/>
            <a:chExt cx="4002918" cy="2723920"/>
          </a:xfrm>
        </p:grpSpPr>
        <p:sp>
          <p:nvSpPr>
            <p:cNvPr id="6" name="Freeform: Shape 5">
              <a:extLst>
                <a:ext uri="{FF2B5EF4-FFF2-40B4-BE49-F238E27FC236}">
                  <a16:creationId xmlns:a16="http://schemas.microsoft.com/office/drawing/2014/main" id="{4E2DC687-051B-2401-BC3A-F9B231B1384F}"/>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FC2A92A8-AC56-3E5D-D3DB-72B6EBF82AC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8" name="TextBox 7">
            <a:extLst>
              <a:ext uri="{FF2B5EF4-FFF2-40B4-BE49-F238E27FC236}">
                <a16:creationId xmlns:a16="http://schemas.microsoft.com/office/drawing/2014/main" id="{AB57295E-C77A-471E-A564-CDA3A2F899D4}"/>
              </a:ext>
            </a:extLst>
          </p:cNvPr>
          <p:cNvSpPr txBox="1"/>
          <p:nvPr/>
        </p:nvSpPr>
        <p:spPr>
          <a:xfrm>
            <a:off x="548700" y="1294387"/>
            <a:ext cx="6275615" cy="3608232"/>
          </a:xfrm>
          <a:prstGeom prst="rect">
            <a:avLst/>
          </a:prstGeom>
          <a:noFill/>
        </p:spPr>
        <p:txBody>
          <a:bodyPr wrap="square">
            <a:spAutoFit/>
          </a:bodyPr>
          <a:lstStyle/>
          <a:p>
            <a:pPr marR="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1. Đảng Cộng sản việt Nam: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a:t>
            </a:r>
            <a:r>
              <a:rPr lang="vi-VN" sz="1400" dirty="0">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2011.</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2. Đảng Cộng sản Việt Nam - Ban Chấp hành Trung ương - Ban chỉ đạo tổng kết: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Báo cáo tổng kết một số vấn đề lý luận - thực tiễn qua 30 năm đổi mới</a:t>
            </a:r>
            <a:r>
              <a:rPr lang="vi-VN" sz="1400" dirty="0">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2015.</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3. Đảng Cộng sản Việt Nam: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XII</a:t>
            </a:r>
            <a:r>
              <a:rPr lang="vi-VN" sz="1400" dirty="0">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2016.</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4. Hồ Chí Minh: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effectLst/>
                <a:latin typeface="Lato Light" panose="020F0502020204030203" pitchFamily="34" charset="0"/>
                <a:ea typeface="Lato Light" panose="020F0502020204030203" pitchFamily="34" charset="0"/>
                <a:cs typeface="Lato Light" panose="020F0502020204030203" pitchFamily="34" charset="0"/>
              </a:rPr>
              <a:t>, các tập 1,2,4,15, Nxb. Chính trị quốc gia, Hà Nội, 2011</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5. V.I.Lênin;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effectLst/>
                <a:latin typeface="Lato Light" panose="020F0502020204030203" pitchFamily="34" charset="0"/>
                <a:ea typeface="Lato Light" panose="020F0502020204030203" pitchFamily="34" charset="0"/>
                <a:cs typeface="Lato Light" panose="020F0502020204030203" pitchFamily="34" charset="0"/>
              </a:rPr>
              <a:t>, t.42, Nxb. Tiến bộ, Mátxcơva, 1979 - 1981.</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6. C.Mác và Ph.Ăngghen: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effectLst/>
                <a:latin typeface="Lato Light" panose="020F0502020204030203" pitchFamily="34" charset="0"/>
                <a:ea typeface="Lato Light" panose="020F0502020204030203" pitchFamily="34" charset="0"/>
                <a:cs typeface="Lato Light" panose="020F0502020204030203" pitchFamily="34" charset="0"/>
              </a:rPr>
              <a:t>, t.29, Nxb. Chính trị quốc gia, Hà Nội 2004.</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7. Jean Lacouture: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effectLst/>
                <a:latin typeface="Lato Light" panose="020F0502020204030203" pitchFamily="34" charset="0"/>
                <a:ea typeface="Lato Light" panose="020F0502020204030203" pitchFamily="34" charset="0"/>
                <a:cs typeface="Lato Light" panose="020F0502020204030203" pitchFamily="34" charset="0"/>
              </a:rPr>
              <a:t>, Ed. Seuil, Paris, 1967</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R="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8. Pierre Brocheux: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effectLst/>
                <a:latin typeface="Lato Light" panose="020F0502020204030203" pitchFamily="34" charset="0"/>
                <a:ea typeface="Lato Light" panose="020F0502020204030203" pitchFamily="34" charset="0"/>
                <a:cs typeface="Lato Light" panose="020F0502020204030203" pitchFamily="34" charset="0"/>
              </a:rPr>
              <a:t>, Presses des Sciences Politiques, Paris, 2000</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9" name="Picture 8" descr="C:\Users\QUOC HUY\Desktop\Logo_Đại_học_FPT.png">
            <a:extLst>
              <a:ext uri="{FF2B5EF4-FFF2-40B4-BE49-F238E27FC236}">
                <a16:creationId xmlns:a16="http://schemas.microsoft.com/office/drawing/2014/main" id="{3D246E5A-0A72-FBA2-8BE2-4BA46AA2F4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877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3323743" y="1068161"/>
            <a:ext cx="2496515" cy="715581"/>
          </a:xfrm>
          <a:prstGeom prst="rect">
            <a:avLst/>
          </a:prstGeom>
          <a:noFill/>
        </p:spPr>
        <p:txBody>
          <a:bodyPr wrap="square">
            <a:spAutoFit/>
          </a:bodyPr>
          <a:lstStyle/>
          <a:p>
            <a:r>
              <a:rPr lang="en-US" sz="405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4502553" y="234340"/>
              <a:ext cx="4571999" cy="1667642"/>
            </p:xfrm>
            <a:graphic>
              <a:graphicData uri="http://schemas.microsoft.com/office/drawing/2017/model3d">
                <am3d:model3d r:embed="rId3">
                  <am3d:spPr>
                    <a:xfrm>
                      <a:off x="0" y="0"/>
                      <a:ext cx="4571999" cy="166764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50746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4502553" y="234340"/>
                <a:ext cx="4571999" cy="16676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8616277" y="4405905"/>
              <a:ext cx="560924" cy="859135"/>
            </p:xfrm>
            <a:graphic>
              <a:graphicData uri="http://schemas.microsoft.com/office/drawing/2017/model3d">
                <am3d:model3d r:embed="rId5">
                  <am3d:spPr>
                    <a:xfrm>
                      <a:off x="0" y="0"/>
                      <a:ext cx="560924" cy="859135"/>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030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8616277" y="4405905"/>
                <a:ext cx="560924" cy="8591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7161836" y="4262378"/>
              <a:ext cx="1989321" cy="1043627"/>
            </p:xfrm>
            <a:graphic>
              <a:graphicData uri="http://schemas.microsoft.com/office/drawing/2017/model3d">
                <am3d:model3d r:embed="rId7">
                  <am3d:spPr>
                    <a:xfrm>
                      <a:off x="0" y="0"/>
                      <a:ext cx="1989321" cy="104362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155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7161836" y="4262378"/>
                <a:ext cx="1989321" cy="104362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4000"/>
          </a:schemeClr>
        </a:solidFill>
        <a:effectLst/>
      </p:bgPr>
    </p:bg>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1" y="629755"/>
            <a:ext cx="9143999" cy="3521676"/>
          </a:xfrm>
          <a:prstGeom prst="roundRect">
            <a:avLst/>
          </a:prstGeom>
          <a:solidFill>
            <a:schemeClr val="accent5">
              <a:lumMod val="20000"/>
              <a:lumOff val="80000"/>
              <a:alpha val="47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6723229" y="3424282"/>
              <a:ext cx="2224217" cy="1454297"/>
            </p:xfrm>
            <a:graphic>
              <a:graphicData uri="http://schemas.microsoft.com/office/drawing/2017/model3d">
                <am3d:model3d r:embed="rId4">
                  <am3d:spPr>
                    <a:xfrm>
                      <a:off x="0" y="0"/>
                      <a:ext cx="2224217" cy="1454297"/>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3194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6723229" y="3424282"/>
                <a:ext cx="2224217" cy="14542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258036" y="3278749"/>
              <a:ext cx="2356874" cy="1514113"/>
            </p:xfrm>
            <a:graphic>
              <a:graphicData uri="http://schemas.microsoft.com/office/drawing/2017/model3d">
                <am3d:model3d r:embed="rId6">
                  <am3d:spPr>
                    <a:xfrm>
                      <a:off x="0" y="0"/>
                      <a:ext cx="2356874" cy="151411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2801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258036" y="3278749"/>
                <a:ext cx="2356874" cy="1514113"/>
              </a:xfrm>
              <a:prstGeom prst="rect">
                <a:avLst/>
              </a:prstGeom>
              <a:ln>
                <a:noFill/>
              </a:ln>
              <a:effectLst>
                <a:outerShdw blurRad="190500" dist="228600" dir="2700000" algn="ctr">
                  <a:srgbClr val="000000">
                    <a:alpha val="30000"/>
                  </a:srgbClr>
                </a:outerShdw>
              </a:effectLst>
            </p:spPr>
          </p:pic>
        </mc:Fallback>
      </mc:AlternateContent>
      <p:sp>
        <p:nvSpPr>
          <p:cNvPr id="81" name="Google Shape;81;p16"/>
          <p:cNvSpPr txBox="1">
            <a:spLocks noGrp="1"/>
          </p:cNvSpPr>
          <p:nvPr>
            <p:ph type="ctrTitle"/>
          </p:nvPr>
        </p:nvSpPr>
        <p:spPr>
          <a:xfrm>
            <a:off x="2614910" y="1600200"/>
            <a:ext cx="4898869" cy="784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20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3.3. Tư tưởng Hồ Chí Minh về mối quan hệ giữa độc lập dân tộc và chủ nghĩa xã hội</a:t>
            </a:r>
            <a:endParaRPr sz="20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Google Shape;82;p16">
            <a:extLst>
              <a:ext uri="{FF2B5EF4-FFF2-40B4-BE49-F238E27FC236}">
                <a16:creationId xmlns:a16="http://schemas.microsoft.com/office/drawing/2014/main" id="{5F4A1BD4-8CEC-2F97-251C-24221248A305}"/>
              </a:ext>
            </a:extLst>
          </p:cNvPr>
          <p:cNvSpPr txBox="1">
            <a:spLocks/>
          </p:cNvSpPr>
          <p:nvPr/>
        </p:nvSpPr>
        <p:spPr>
          <a:xfrm>
            <a:off x="3106994" y="2401286"/>
            <a:ext cx="39147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914400" marR="0" lvl="1"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1371600" marR="0" lvl="2"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1828800" marR="0" lvl="3"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2286000" marR="0" lvl="4"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2743200" marR="0" lvl="5"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3200400" marR="0" lvl="6"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3657600" marR="0" lvl="7"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4114800" marR="0" lvl="8" indent="-34290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pPr marL="0" indent="0"/>
            <a:r>
              <a:rPr lang="en" sz="20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3.3.1. Độc lập dân tộc là cơ sở, tiền đề để tiến lên chủ nghĩa xã hội</a:t>
            </a:r>
            <a:endParaRPr lang="en-US" sz="20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tint val="100000"/>
                <a:shade val="100000"/>
                <a:satMod val="130000"/>
              </a:schemeClr>
            </a:gs>
            <a:gs pos="1000">
              <a:schemeClr val="accent3">
                <a:lumMod val="40000"/>
                <a:lumOff val="6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5EF6-CDCA-4237-8323-EBE4BD97D9BD}"/>
              </a:ext>
            </a:extLst>
          </p:cNvPr>
          <p:cNvSpPr>
            <a:spLocks noGrp="1"/>
          </p:cNvSpPr>
          <p:nvPr>
            <p:ph type="ctrTitle"/>
          </p:nvPr>
        </p:nvSpPr>
        <p:spPr>
          <a:xfrm>
            <a:off x="873577" y="575199"/>
            <a:ext cx="7563511" cy="908539"/>
          </a:xfrm>
        </p:spPr>
        <p:txBody>
          <a:bodyPr anchor="ctr"/>
          <a:lstStyle/>
          <a:p>
            <a:pPr algn="just"/>
            <a:r>
              <a:rPr lang="vi-VN" sz="2000" spc="-150">
                <a:solidFill>
                  <a:srgbClr val="0070C0"/>
                </a:solidFill>
                <a:effectLst/>
                <a:latin typeface="NewCentury-Narrow" panose="020B0500000000000000" pitchFamily="34" charset="0"/>
                <a:ea typeface="NewCentury-Narrow" panose="020B0500000000000000" pitchFamily="34" charset="0"/>
                <a:cs typeface="NewCentury-Narrow" panose="020B0500000000000000" pitchFamily="34" charset="0"/>
              </a:rPr>
              <a:t>Hồ Chí Minh khẳng định </a:t>
            </a:r>
            <a:r>
              <a:rPr lang="vi-VN" sz="2000" spc="-15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phương hướng chiến lược </a:t>
            </a:r>
            <a:r>
              <a:rPr lang="vi-VN" sz="2000" spc="-150">
                <a:solidFill>
                  <a:srgbClr val="0070C0"/>
                </a:solidFill>
                <a:effectLst/>
                <a:latin typeface="NewCentury-Narrow" panose="020B0500000000000000" pitchFamily="34" charset="0"/>
                <a:ea typeface="NewCentury-Narrow" panose="020B0500000000000000" pitchFamily="34" charset="0"/>
                <a:cs typeface="NewCentury-Narrow" panose="020B0500000000000000" pitchFamily="34" charset="0"/>
              </a:rPr>
              <a:t>của cách mạng nước ta là: </a:t>
            </a:r>
            <a:r>
              <a:rPr lang="en-US" sz="2000" spc="-150">
                <a:solidFill>
                  <a:srgbClr val="0070C0"/>
                </a:solidFill>
                <a:effectLst/>
                <a:latin typeface="NewCentury-Narrow" panose="020B0500000000000000" pitchFamily="34" charset="0"/>
                <a:ea typeface="NewCentury-Narrow" panose="020B0500000000000000" pitchFamily="34" charset="0"/>
                <a:cs typeface="NewCentury-Narrow" panose="020B0500000000000000" pitchFamily="34" charset="0"/>
              </a:rPr>
              <a:t>giải phóng dân tộc, giành độc lập dân tộc sẽ là mục tiêu đầu tiên của cách mạng, là cơ sở, tiền đề cho mục tiêu tiếp theo – chủ nghĩa xã hội và chủ nghĩa cộng sản.</a:t>
            </a:r>
            <a:endParaRPr lang="en-US" sz="2000" i="1" spc="-150" dirty="0">
              <a:solidFill>
                <a:srgbClr val="0070C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aphicFrame>
        <p:nvGraphicFramePr>
          <p:cNvPr id="4" name="Diagram 3">
            <a:extLst>
              <a:ext uri="{FF2B5EF4-FFF2-40B4-BE49-F238E27FC236}">
                <a16:creationId xmlns:a16="http://schemas.microsoft.com/office/drawing/2014/main" id="{01E2AA7D-825A-5776-1B7F-215C034A6582}"/>
              </a:ext>
            </a:extLst>
          </p:cNvPr>
          <p:cNvGraphicFramePr/>
          <p:nvPr>
            <p:extLst>
              <p:ext uri="{D42A27DB-BD31-4B8C-83A1-F6EECF244321}">
                <p14:modId xmlns:p14="http://schemas.microsoft.com/office/powerpoint/2010/main" val="2829373876"/>
              </p:ext>
            </p:extLst>
          </p:nvPr>
        </p:nvGraphicFramePr>
        <p:xfrm>
          <a:off x="187777" y="1037999"/>
          <a:ext cx="6096000" cy="267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Graphic 15" descr="Statistics">
            <a:extLst>
              <a:ext uri="{FF2B5EF4-FFF2-40B4-BE49-F238E27FC236}">
                <a16:creationId xmlns:a16="http://schemas.microsoft.com/office/drawing/2014/main" id="{176A4EBD-8770-BC7D-C8BC-1778BDFD0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7777" y="352199"/>
            <a:ext cx="685800" cy="685800"/>
          </a:xfrm>
          <a:prstGeom prst="rect">
            <a:avLst/>
          </a:prstGeom>
          <a:effectLst>
            <a:reflection blurRad="6350" stA="50000" endA="300" endPos="55500" dist="50800" dir="5400000" sy="-100000" algn="bl" rotWithShape="0"/>
          </a:effectLst>
        </p:spPr>
      </p:pic>
      <p:pic>
        <p:nvPicPr>
          <p:cNvPr id="6" name="Picture 5">
            <a:extLst>
              <a:ext uri="{FF2B5EF4-FFF2-40B4-BE49-F238E27FC236}">
                <a16:creationId xmlns:a16="http://schemas.microsoft.com/office/drawing/2014/main" id="{458E17D7-B427-0EDC-963D-9BCA6A933208}"/>
              </a:ext>
            </a:extLst>
          </p:cNvPr>
          <p:cNvPicPr>
            <a:picLocks noChangeAspect="1"/>
          </p:cNvPicPr>
          <p:nvPr/>
        </p:nvPicPr>
        <p:blipFill>
          <a:blip r:embed="rId9"/>
          <a:stretch>
            <a:fillRect/>
          </a:stretch>
        </p:blipFill>
        <p:spPr>
          <a:xfrm>
            <a:off x="1" y="3350215"/>
            <a:ext cx="6817178" cy="1793285"/>
          </a:xfrm>
          <a:prstGeom prst="rect">
            <a:avLst/>
          </a:prstGeom>
        </p:spPr>
      </p:pic>
      <p:sp>
        <p:nvSpPr>
          <p:cNvPr id="7" name="TextBox 6">
            <a:extLst>
              <a:ext uri="{FF2B5EF4-FFF2-40B4-BE49-F238E27FC236}">
                <a16:creationId xmlns:a16="http://schemas.microsoft.com/office/drawing/2014/main" id="{3D8ED38D-CB89-B228-A588-47A886D55EC7}"/>
              </a:ext>
            </a:extLst>
          </p:cNvPr>
          <p:cNvSpPr txBox="1"/>
          <p:nvPr/>
        </p:nvSpPr>
        <p:spPr>
          <a:xfrm>
            <a:off x="830502" y="3519122"/>
            <a:ext cx="5268219" cy="1200329"/>
          </a:xfrm>
          <a:prstGeom prst="rect">
            <a:avLst/>
          </a:prstGeom>
          <a:solidFill>
            <a:schemeClr val="accent4">
              <a:lumMod val="20000"/>
              <a:lumOff val="80000"/>
              <a:alpha val="36000"/>
            </a:schemeClr>
          </a:solidFill>
        </p:spPr>
        <p:txBody>
          <a:bodyPr wrap="square">
            <a:spAutoFit/>
          </a:bodyPr>
          <a:lstStyle/>
          <a:p>
            <a:pPr algn="just"/>
            <a:endParaRPr lang="en-US" sz="1800">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9" name="Graphic 8" descr="Arrow Rotate right">
            <a:extLst>
              <a:ext uri="{FF2B5EF4-FFF2-40B4-BE49-F238E27FC236}">
                <a16:creationId xmlns:a16="http://schemas.microsoft.com/office/drawing/2014/main" id="{53D0B204-C69B-FBB5-2316-B3219CEDE1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5348450" y="3759973"/>
            <a:ext cx="685800" cy="685800"/>
          </a:xfrm>
          <a:prstGeom prst="rect">
            <a:avLst/>
          </a:prstGeom>
        </p:spPr>
      </p:pic>
      <p:sp>
        <p:nvSpPr>
          <p:cNvPr id="12" name="TextBox 11">
            <a:extLst>
              <a:ext uri="{FF2B5EF4-FFF2-40B4-BE49-F238E27FC236}">
                <a16:creationId xmlns:a16="http://schemas.microsoft.com/office/drawing/2014/main" id="{E86DE121-7337-4DFC-A14C-B07804ED0FD1}"/>
              </a:ext>
            </a:extLst>
          </p:cNvPr>
          <p:cNvSpPr txBox="1"/>
          <p:nvPr/>
        </p:nvSpPr>
        <p:spPr>
          <a:xfrm>
            <a:off x="6786669" y="3836820"/>
            <a:ext cx="1950244" cy="584775"/>
          </a:xfrm>
          <a:prstGeom prst="rect">
            <a:avLst/>
          </a:prstGeom>
          <a:noFill/>
        </p:spPr>
        <p:txBody>
          <a:bodyPr wrap="square">
            <a:spAutoFit/>
          </a:bodyPr>
          <a:lstStyle/>
          <a:p>
            <a:pPr algn="ctr"/>
            <a:r>
              <a:rPr lang="vi-VN" sz="1600" b="1" dirty="0">
                <a:solidFill>
                  <a:schemeClr val="accent1">
                    <a:lumMod val="50000"/>
                  </a:schemeClr>
                </a:solidFill>
                <a:latin typeface="Lato Light" panose="020F0502020204030203" pitchFamily="34" charset="0"/>
                <a:ea typeface="Lato Light" panose="020F0502020204030203" pitchFamily="34" charset="0"/>
                <a:cs typeface="Lato Light" panose="020F0502020204030203" pitchFamily="34" charset="0"/>
              </a:rPr>
              <a:t>Chánh cương vắn tắt của Đảng (1930)</a:t>
            </a:r>
            <a:endParaRPr lang="en-US" sz="1600" b="1" dirty="0">
              <a:solidFill>
                <a:schemeClr val="accent1">
                  <a:lumMod val="50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AADA1D61-86CC-B210-2020-0156E095771E}"/>
              </a:ext>
            </a:extLst>
          </p:cNvPr>
          <p:cNvSpPr txBox="1"/>
          <p:nvPr/>
        </p:nvSpPr>
        <p:spPr>
          <a:xfrm>
            <a:off x="1508981" y="3511360"/>
            <a:ext cx="3846790" cy="1200329"/>
          </a:xfrm>
          <a:prstGeom prst="rect">
            <a:avLst/>
          </a:prstGeom>
          <a:solidFill>
            <a:schemeClr val="accent3">
              <a:lumMod val="20000"/>
              <a:lumOff val="80000"/>
              <a:alpha val="56000"/>
            </a:schemeClr>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just"/>
            <a:r>
              <a:rPr lang="en-US" sz="1800">
                <a:solidFill>
                  <a:schemeClr val="accent3">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Độc lập dân tộc là tiền đề để xây dựng CNXH</a:t>
            </a:r>
          </a:p>
          <a:p>
            <a:pPr algn="just"/>
            <a:r>
              <a:rPr lang="en-US" sz="1800">
                <a:solidFill>
                  <a:schemeClr val="tx2">
                    <a:lumMod val="25000"/>
                  </a:schemeClr>
                </a:solidFill>
                <a:latin typeface="ZapfChancery-Medium" panose="00000400000000000000" pitchFamily="2" charset="0"/>
                <a:ea typeface="ZapfChancery-Medium" panose="00000400000000000000" pitchFamily="2" charset="0"/>
                <a:cs typeface="ZapfChancery-Medium" panose="00000400000000000000" pitchFamily="2" charset="0"/>
              </a:rPr>
              <a:t>- CNXH là cơ sở bảo vệ thành quả của cách mạng giải phóng dân tộc</a:t>
            </a:r>
          </a:p>
        </p:txBody>
      </p:sp>
      <p:pic>
        <p:nvPicPr>
          <p:cNvPr id="17" name="Graphic 16" descr="Arrow Rotate right">
            <a:extLst>
              <a:ext uri="{FF2B5EF4-FFF2-40B4-BE49-F238E27FC236}">
                <a16:creationId xmlns:a16="http://schemas.microsoft.com/office/drawing/2014/main" id="{26B270F7-A38A-D987-F5E1-9522409C9E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823181" y="3647866"/>
            <a:ext cx="685800" cy="685800"/>
          </a:xfrm>
          <a:prstGeom prst="rect">
            <a:avLst/>
          </a:prstGeom>
        </p:spPr>
      </p:pic>
      <p:pic>
        <p:nvPicPr>
          <p:cNvPr id="19" name="Picture 18">
            <a:extLst>
              <a:ext uri="{FF2B5EF4-FFF2-40B4-BE49-F238E27FC236}">
                <a16:creationId xmlns:a16="http://schemas.microsoft.com/office/drawing/2014/main" id="{9BA87EEB-3CF0-46BA-93A6-5F8EEBD9E6E4}"/>
              </a:ext>
            </a:extLst>
          </p:cNvPr>
          <p:cNvPicPr>
            <a:picLocks noChangeAspect="1"/>
          </p:cNvPicPr>
          <p:nvPr/>
        </p:nvPicPr>
        <p:blipFill>
          <a:blip r:embed="rId12"/>
          <a:stretch>
            <a:fillRect/>
          </a:stretch>
        </p:blipFill>
        <p:spPr>
          <a:xfrm>
            <a:off x="5888479" y="1810035"/>
            <a:ext cx="2901587" cy="1663945"/>
          </a:xfrm>
          <a:prstGeom prst="rect">
            <a:avLst/>
          </a:prstGeom>
          <a:ln w="88900" cap="sq" cmpd="thickThin">
            <a:solidFill>
              <a:srgbClr val="000000"/>
            </a:solidFill>
            <a:prstDash val="solid"/>
            <a:miter lim="800000"/>
          </a:ln>
          <a:effectLst>
            <a:innerShdw blurRad="76200">
              <a:srgbClr val="000000"/>
            </a:innerShdw>
          </a:effectLst>
        </p:spPr>
      </p:pic>
      <p:grpSp>
        <p:nvGrpSpPr>
          <p:cNvPr id="3" name="Group 2">
            <a:extLst>
              <a:ext uri="{FF2B5EF4-FFF2-40B4-BE49-F238E27FC236}">
                <a16:creationId xmlns:a16="http://schemas.microsoft.com/office/drawing/2014/main" id="{22490FA3-1BAC-61F5-FBDC-63BDB0E3539D}"/>
              </a:ext>
            </a:extLst>
          </p:cNvPr>
          <p:cNvGrpSpPr/>
          <p:nvPr/>
        </p:nvGrpSpPr>
        <p:grpSpPr>
          <a:xfrm>
            <a:off x="-650270" y="2343331"/>
            <a:ext cx="3341040" cy="2723920"/>
            <a:chOff x="-633627" y="4016416"/>
            <a:chExt cx="4002918" cy="2723920"/>
          </a:xfrm>
        </p:grpSpPr>
        <p:sp>
          <p:nvSpPr>
            <p:cNvPr id="5" name="Freeform: Shape 4">
              <a:extLst>
                <a:ext uri="{FF2B5EF4-FFF2-40B4-BE49-F238E27FC236}">
                  <a16:creationId xmlns:a16="http://schemas.microsoft.com/office/drawing/2014/main" id="{814E71C4-B698-B819-2510-4F762FFB03C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1E2D7A97-6A2C-667E-525D-649EC525F32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0" name="Picture 9" descr="C:\Users\QUOC HUY\Desktop\Logo_Đại_học_FPT.png">
            <a:extLst>
              <a:ext uri="{FF2B5EF4-FFF2-40B4-BE49-F238E27FC236}">
                <a16:creationId xmlns:a16="http://schemas.microsoft.com/office/drawing/2014/main" id="{69873A8D-DA3B-AC1A-EDF2-70A9954A6BA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06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alpha val="43000"/>
          </a:srgbClr>
        </a:solidFill>
        <a:effectLst/>
      </p:bgPr>
    </p:bg>
    <p:spTree>
      <p:nvGrpSpPr>
        <p:cNvPr id="1" name="Shape 139">
          <a:extLst>
            <a:ext uri="{FF2B5EF4-FFF2-40B4-BE49-F238E27FC236}">
              <a16:creationId xmlns:a16="http://schemas.microsoft.com/office/drawing/2014/main" id="{6EE16DD6-DB9E-7C02-3807-48C80048ABA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FD2A977-F896-7949-B116-0A3D0DE5533B}"/>
              </a:ext>
            </a:extLst>
          </p:cNvPr>
          <p:cNvSpPr/>
          <p:nvPr/>
        </p:nvSpPr>
        <p:spPr>
          <a:xfrm>
            <a:off x="1" y="629755"/>
            <a:ext cx="9143999" cy="3521676"/>
          </a:xfrm>
          <a:prstGeom prst="roundRect">
            <a:avLst/>
          </a:prstGeom>
          <a:solidFill>
            <a:schemeClr val="accent5">
              <a:lumMod val="20000"/>
              <a:lumOff val="80000"/>
              <a:alpha val="47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2" descr="C:\Users\QUOC HUY\Desktop\Logo_Đại_học_FPT.png">
            <a:extLst>
              <a:ext uri="{FF2B5EF4-FFF2-40B4-BE49-F238E27FC236}">
                <a16:creationId xmlns:a16="http://schemas.microsoft.com/office/drawing/2014/main" id="{FCF7F819-4E09-2046-24F6-6960AB5A53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B0162A2-C537-4394-1989-A8342C086720}"/>
                  </a:ext>
                </a:extLst>
              </p:cNvPr>
              <p:cNvGraphicFramePr>
                <a:graphicFrameLocks noChangeAspect="1"/>
              </p:cNvGraphicFramePr>
              <p:nvPr/>
            </p:nvGraphicFramePr>
            <p:xfrm>
              <a:off x="6723229" y="3424282"/>
              <a:ext cx="2224217" cy="1454297"/>
            </p:xfrm>
            <a:graphic>
              <a:graphicData uri="http://schemas.microsoft.com/office/drawing/2017/model3d">
                <am3d:model3d r:embed="rId4">
                  <am3d:spPr>
                    <a:xfrm>
                      <a:off x="0" y="0"/>
                      <a:ext cx="2224217" cy="1454297"/>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3194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B0162A2-C537-4394-1989-A8342C086720}"/>
                  </a:ext>
                </a:extLst>
              </p:cNvPr>
              <p:cNvPicPr>
                <a:picLocks noGrp="1" noRot="1" noChangeAspect="1" noMove="1" noResize="1" noEditPoints="1" noAdjustHandles="1" noChangeArrowheads="1" noChangeShapeType="1" noCrop="1"/>
              </p:cNvPicPr>
              <p:nvPr/>
            </p:nvPicPr>
            <p:blipFill>
              <a:blip r:embed="rId5"/>
              <a:stretch>
                <a:fillRect/>
              </a:stretch>
            </p:blipFill>
            <p:spPr>
              <a:xfrm>
                <a:off x="6723229" y="3424282"/>
                <a:ext cx="2224217" cy="14542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4085D808-16CD-16E2-0A7E-AC25EF937492}"/>
                  </a:ext>
                </a:extLst>
              </p:cNvPr>
              <p:cNvGraphicFramePr>
                <a:graphicFrameLocks noChangeAspect="1"/>
              </p:cNvGraphicFramePr>
              <p:nvPr/>
            </p:nvGraphicFramePr>
            <p:xfrm>
              <a:off x="258036" y="3278749"/>
              <a:ext cx="2356874" cy="1514113"/>
            </p:xfrm>
            <a:graphic>
              <a:graphicData uri="http://schemas.microsoft.com/office/drawing/2017/model3d">
                <am3d:model3d r:embed="rId6">
                  <am3d:spPr>
                    <a:xfrm>
                      <a:off x="0" y="0"/>
                      <a:ext cx="2356874" cy="151411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2801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4085D808-16CD-16E2-0A7E-AC25EF937492}"/>
                  </a:ext>
                </a:extLst>
              </p:cNvPr>
              <p:cNvPicPr>
                <a:picLocks noGrp="1" noRot="1" noChangeAspect="1" noMove="1" noResize="1" noEditPoints="1" noAdjustHandles="1" noChangeArrowheads="1" noChangeShapeType="1" noCrop="1"/>
              </p:cNvPicPr>
              <p:nvPr/>
            </p:nvPicPr>
            <p:blipFill>
              <a:blip r:embed="rId7"/>
              <a:stretch>
                <a:fillRect/>
              </a:stretch>
            </p:blipFill>
            <p:spPr>
              <a:xfrm>
                <a:off x="258036" y="3278749"/>
                <a:ext cx="2356874" cy="1514113"/>
              </a:xfrm>
              <a:prstGeom prst="rect">
                <a:avLst/>
              </a:prstGeom>
              <a:ln>
                <a:noFill/>
              </a:ln>
              <a:effectLst>
                <a:outerShdw blurRad="190500" dist="228600" dir="2700000" algn="ctr">
                  <a:srgbClr val="000000">
                    <a:alpha val="30000"/>
                  </a:srgbClr>
                </a:outerShdw>
              </a:effectLst>
            </p:spPr>
          </p:pic>
        </mc:Fallback>
      </mc:AlternateContent>
      <p:sp>
        <p:nvSpPr>
          <p:cNvPr id="4" name="Title 1">
            <a:extLst>
              <a:ext uri="{FF2B5EF4-FFF2-40B4-BE49-F238E27FC236}">
                <a16:creationId xmlns:a16="http://schemas.microsoft.com/office/drawing/2014/main" id="{886BB7B5-AA35-64A0-A3C1-35A8AC53DB61}"/>
              </a:ext>
            </a:extLst>
          </p:cNvPr>
          <p:cNvSpPr txBox="1">
            <a:spLocks/>
          </p:cNvSpPr>
          <p:nvPr/>
        </p:nvSpPr>
        <p:spPr>
          <a:xfrm>
            <a:off x="2614910" y="1597690"/>
            <a:ext cx="4378557" cy="7929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pPr algn="just"/>
            <a:r>
              <a:rPr lang="en-US" sz="20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3.3.</a:t>
            </a:r>
            <a:r>
              <a:rPr lang="vi-VN" sz="20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 Chủ nghĩa xã hội là điều kiện để bảo đảm nền độc lập dân tộc vững chắc</a:t>
            </a:r>
            <a:endParaRPr lang="en-US" sz="20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33104709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tint val="100000"/>
                <a:shade val="100000"/>
                <a:satMod val="130000"/>
              </a:schemeClr>
            </a:gs>
            <a:gs pos="1000">
              <a:schemeClr val="accent3">
                <a:lumMod val="40000"/>
                <a:lumOff val="6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9919-D494-4C50-89CA-27936FE95F11}"/>
              </a:ext>
            </a:extLst>
          </p:cNvPr>
          <p:cNvSpPr>
            <a:spLocks noGrp="1"/>
          </p:cNvSpPr>
          <p:nvPr>
            <p:ph type="title"/>
          </p:nvPr>
        </p:nvSpPr>
        <p:spPr>
          <a:xfrm>
            <a:off x="879136" y="636814"/>
            <a:ext cx="7252492" cy="449864"/>
          </a:xfrm>
        </p:spPr>
        <p:txBody>
          <a:bodyPr anchor="ctr"/>
          <a:lstStyle/>
          <a:p>
            <a:pPr algn="just"/>
            <a:r>
              <a:rPr lang="vi-VN" sz="2000" i="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Chủ </a:t>
            </a:r>
            <a:r>
              <a:rPr lang="vi-VN" sz="2000" i="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nghĩa xã hội là điều kiện để bảo đảm nền độc lập dân tộc vững chắc</a:t>
            </a:r>
            <a:endParaRPr lang="en-US" sz="2000"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3" name="Text Placeholder 2">
            <a:extLst>
              <a:ext uri="{FF2B5EF4-FFF2-40B4-BE49-F238E27FC236}">
                <a16:creationId xmlns:a16="http://schemas.microsoft.com/office/drawing/2014/main" id="{349CC293-2ABA-4102-85D1-39098D5A654F}"/>
              </a:ext>
            </a:extLst>
          </p:cNvPr>
          <p:cNvSpPr>
            <a:spLocks noGrp="1"/>
          </p:cNvSpPr>
          <p:nvPr>
            <p:ph type="body" idx="1"/>
          </p:nvPr>
        </p:nvSpPr>
        <p:spPr>
          <a:xfrm>
            <a:off x="751114" y="1437441"/>
            <a:ext cx="5674179" cy="2044827"/>
          </a:xfrm>
        </p:spPr>
        <p:txBody>
          <a:bodyPr/>
          <a:lstStyle/>
          <a:p>
            <a:pPr marL="127000" indent="0" algn="just">
              <a:buNone/>
            </a:pPr>
            <a:r>
              <a:rPr lang="vi-VN" sz="20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Chủ nghĩa xã hội là xu thế tất yếu của thời đại và phù hợp với lợi ích của nhân dân Việt Nam.</a:t>
            </a:r>
            <a:endParaRPr lang="en-US" sz="20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pPr marL="127000" indent="0" algn="just">
              <a:buNone/>
            </a:pPr>
            <a:r>
              <a:rPr lang="vi-VN" sz="2000" spc="-150" dirty="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Chủ nghĩa xã hội, theo Hồ Chí Minh, còn là một xã hội tốt đẹp, không còn chế độ áp bức </a:t>
            </a:r>
            <a:r>
              <a:rPr lang="vi-VN" sz="20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bóc lột</a:t>
            </a:r>
            <a:r>
              <a:rPr lang="en-US" sz="2000" spc="-15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a:p>
            <a:pPr marL="127000" indent="0" algn="just">
              <a:buNone/>
            </a:pPr>
            <a:r>
              <a:rPr lang="vi-VN" sz="20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Chủ nghĩa xã hội</a:t>
            </a:r>
            <a:r>
              <a:rPr lang="en-US" sz="2000" spc="-150">
                <a:solidFill>
                  <a:schemeClr val="accent3">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 bảo vệ thành quả cách mạng giải phóng dân tộc</a:t>
            </a:r>
            <a:endParaRPr lang="en-US" sz="2000" spc="-150" dirty="0">
              <a:solidFill>
                <a:schemeClr val="accent3">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Slide Number Placeholder 4">
            <a:extLst>
              <a:ext uri="{FF2B5EF4-FFF2-40B4-BE49-F238E27FC236}">
                <a16:creationId xmlns:a16="http://schemas.microsoft.com/office/drawing/2014/main" id="{D1EC59DA-39A6-4885-8CF0-14F1754D9B76}"/>
              </a:ext>
            </a:extLst>
          </p:cNvPr>
          <p:cNvSpPr>
            <a:spLocks noGrp="1"/>
          </p:cNvSpPr>
          <p:nvPr>
            <p:ph type="sldNum" idx="12"/>
          </p:nvPr>
        </p:nvSpPr>
        <p:spPr/>
        <p:txBody>
          <a:bodyPr/>
          <a:lstStyle/>
          <a:p>
            <a:pPr marL="0" lvl="0" indent="0" algn="just" rtl="0">
              <a:spcBef>
                <a:spcPts val="0"/>
              </a:spcBef>
              <a:spcAft>
                <a:spcPts val="0"/>
              </a:spcAft>
              <a:buNone/>
            </a:pPr>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pPr marL="0" lvl="0" indent="0" algn="just" rtl="0">
                <a:spcBef>
                  <a:spcPts val="0"/>
                </a:spcBef>
                <a:spcAft>
                  <a:spcPts val="0"/>
                </a:spcAft>
                <a:buNone/>
              </a:pPr>
              <a:t>5</a:t>
            </a:fld>
            <a:endParaRPr lang="en">
              <a:latin typeface="Lato Light" panose="020F0502020204030203" pitchFamily="34" charset="0"/>
              <a:ea typeface="Lato Light" panose="020F0502020204030203" pitchFamily="34" charset="0"/>
              <a:cs typeface="Lato Light" panose="020F0502020204030203" pitchFamily="34" charset="0"/>
            </a:endParaRPr>
          </a:p>
        </p:txBody>
      </p:sp>
      <p:sp>
        <p:nvSpPr>
          <p:cNvPr id="6" name="TextBox 5">
            <a:extLst>
              <a:ext uri="{FF2B5EF4-FFF2-40B4-BE49-F238E27FC236}">
                <a16:creationId xmlns:a16="http://schemas.microsoft.com/office/drawing/2014/main" id="{ACA513F1-6D7A-560F-E4F8-90BFFC88A92C}"/>
              </a:ext>
            </a:extLst>
          </p:cNvPr>
          <p:cNvSpPr txBox="1"/>
          <p:nvPr/>
        </p:nvSpPr>
        <p:spPr>
          <a:xfrm>
            <a:off x="1449160" y="3653718"/>
            <a:ext cx="4572000" cy="923330"/>
          </a:xfrm>
          <a:prstGeom prst="rect">
            <a:avLst/>
          </a:prstGeom>
          <a:solidFill>
            <a:schemeClr val="accent4">
              <a:lumMod val="20000"/>
              <a:lumOff val="80000"/>
              <a:alpha val="21000"/>
            </a:schemeClr>
          </a:solidFill>
          <a:ln>
            <a:noFill/>
          </a:ln>
          <a:effectLst>
            <a:outerShdw blurRad="44450" dist="27940" dir="5400000" algn="ctr">
              <a:srgbClr val="000000">
                <a:alpha val="32000"/>
              </a:srgbClr>
            </a:outerShdw>
          </a:effectLst>
        </p:spPr>
        <p:txBody>
          <a:bodyPr wrap="square">
            <a:spAutoFit/>
          </a:bodyPr>
          <a:lstStyle/>
          <a:p>
            <a:pPr marL="127000" indent="0" algn="ctr">
              <a:buNone/>
            </a:pPr>
            <a:r>
              <a:rPr lang="vi-VN" sz="1800">
                <a:solidFill>
                  <a:srgbClr val="0066FF"/>
                </a:solidFill>
                <a:effectLst/>
                <a:latin typeface="ZapfChancery-Medium" panose="00000400000000000000" pitchFamily="2" charset="0"/>
                <a:ea typeface="ZapfChancery-Medium" panose="00000400000000000000" pitchFamily="2" charset="0"/>
                <a:cs typeface="ZapfChancery-Medium" panose="00000400000000000000" pitchFamily="2" charset="0"/>
              </a:rPr>
              <a:t>Như vậy, theo Hồ Chí Minh, xây dựng chủ nghĩa xã hội là xây dựng cơ sở cho phát triển của đất nước trên tất cả các lĩnh vực </a:t>
            </a:r>
            <a:endParaRPr lang="en-US" sz="16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4" name="Group 3">
            <a:extLst>
              <a:ext uri="{FF2B5EF4-FFF2-40B4-BE49-F238E27FC236}">
                <a16:creationId xmlns:a16="http://schemas.microsoft.com/office/drawing/2014/main" id="{C9114767-D509-A3D4-D2F2-BF7AF0830ADA}"/>
              </a:ext>
            </a:extLst>
          </p:cNvPr>
          <p:cNvGrpSpPr/>
          <p:nvPr/>
        </p:nvGrpSpPr>
        <p:grpSpPr>
          <a:xfrm>
            <a:off x="-650270" y="2343331"/>
            <a:ext cx="3341040" cy="2723920"/>
            <a:chOff x="-633627" y="4016416"/>
            <a:chExt cx="4002918" cy="2723920"/>
          </a:xfrm>
        </p:grpSpPr>
        <p:sp>
          <p:nvSpPr>
            <p:cNvPr id="8" name="Freeform: Shape 7">
              <a:extLst>
                <a:ext uri="{FF2B5EF4-FFF2-40B4-BE49-F238E27FC236}">
                  <a16:creationId xmlns:a16="http://schemas.microsoft.com/office/drawing/2014/main" id="{259ABDF0-5A38-88B5-C629-2350278F52E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013D967A-5050-7169-AA50-9C38E9E04554}"/>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0" name="Picture 9" descr="C:\Users\QUOC HUY\Desktop\Logo_Đại_học_FPT.png">
            <a:extLst>
              <a:ext uri="{FF2B5EF4-FFF2-40B4-BE49-F238E27FC236}">
                <a16:creationId xmlns:a16="http://schemas.microsoft.com/office/drawing/2014/main" id="{83AA7F8B-D8B7-6454-93F9-7FD18A8504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92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barn(inVertical)">
                                      <p:cBhvr>
                                        <p:cTn id="1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B0C5-39BA-7BCB-8013-63ABEFA916C3}"/>
              </a:ext>
            </a:extLst>
          </p:cNvPr>
          <p:cNvSpPr>
            <a:spLocks noGrp="1"/>
          </p:cNvSpPr>
          <p:nvPr>
            <p:ph type="title"/>
          </p:nvPr>
        </p:nvSpPr>
        <p:spPr>
          <a:xfrm>
            <a:off x="261258" y="359089"/>
            <a:ext cx="7274378" cy="1057948"/>
          </a:xfrm>
        </p:spPr>
        <p:txBody>
          <a:bodyPr anchor="ctr"/>
          <a:lstStyle/>
          <a:p>
            <a:pPr algn="ctr"/>
            <a:r>
              <a:rPr lang="en-US" sz="20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Tiểu kết:</a:t>
            </a:r>
            <a:br>
              <a:rPr lang="en-US" sz="20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br>
            <a:r>
              <a:rPr lang="en" sz="20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Độc lập dân tộc là cơ sở, tiền đề để tiến lên chủ nghĩa xã hội.</a:t>
            </a:r>
            <a:br>
              <a:rPr lang="en" sz="20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000" i="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Chủ nghĩa xã hội là điều kiện để bảo đảm nền độc lập dân tộc vững chắc</a:t>
            </a:r>
            <a:r>
              <a:rPr lang="en-US" sz="2000" i="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a:t>
            </a:r>
            <a:endParaRPr lang="en-US" sz="20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Text Placeholder 2">
            <a:extLst>
              <a:ext uri="{FF2B5EF4-FFF2-40B4-BE49-F238E27FC236}">
                <a16:creationId xmlns:a16="http://schemas.microsoft.com/office/drawing/2014/main" id="{281F9E77-70AC-B26E-393D-6124707BDFAE}"/>
              </a:ext>
            </a:extLst>
          </p:cNvPr>
          <p:cNvSpPr>
            <a:spLocks noGrp="1"/>
          </p:cNvSpPr>
          <p:nvPr>
            <p:ph type="body" idx="1"/>
          </p:nvPr>
        </p:nvSpPr>
        <p:spPr>
          <a:xfrm>
            <a:off x="595993" y="1577842"/>
            <a:ext cx="2817268" cy="3100437"/>
          </a:xfrm>
        </p:spPr>
        <p:txBody>
          <a:bodyPr/>
          <a:lstStyle/>
          <a:p>
            <a:pPr marL="127000" indent="0" algn="ctr">
              <a:buNone/>
            </a:pPr>
            <a:r>
              <a:rPr lang="en-US" sz="2000" b="1" u="sng" spc="-150">
                <a:solidFill>
                  <a:schemeClr val="accent3">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Quan điểm của CN – Mác - Lê Nin</a:t>
            </a:r>
          </a:p>
          <a:p>
            <a:pPr marL="127000" indent="0">
              <a:buNone/>
            </a:pPr>
            <a:r>
              <a:rPr lang="en-US" sz="2000" spc="-150">
                <a:solidFill>
                  <a:schemeClr val="accent3">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Đây là hai giai đoạn của một quá trình cách mạng không ngừng.</a:t>
            </a:r>
          </a:p>
        </p:txBody>
      </p:sp>
      <p:sp>
        <p:nvSpPr>
          <p:cNvPr id="4" name="Text Placeholder 3">
            <a:extLst>
              <a:ext uri="{FF2B5EF4-FFF2-40B4-BE49-F238E27FC236}">
                <a16:creationId xmlns:a16="http://schemas.microsoft.com/office/drawing/2014/main" id="{A7979297-9424-9427-016B-B7D58FE151B7}"/>
              </a:ext>
            </a:extLst>
          </p:cNvPr>
          <p:cNvSpPr>
            <a:spLocks noGrp="1"/>
          </p:cNvSpPr>
          <p:nvPr>
            <p:ph type="body" idx="2"/>
          </p:nvPr>
        </p:nvSpPr>
        <p:spPr>
          <a:xfrm>
            <a:off x="3413262" y="1577842"/>
            <a:ext cx="3003868" cy="3100438"/>
          </a:xfrm>
        </p:spPr>
        <p:txBody>
          <a:bodyPr/>
          <a:lstStyle/>
          <a:p>
            <a:pPr marL="127000" indent="0" algn="ctr">
              <a:buNone/>
            </a:pPr>
            <a:r>
              <a:rPr lang="en-US" sz="2000" b="1" u="sng" spc="-150">
                <a:solidFill>
                  <a:schemeClr val="accent3">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Quan điểm Hồ Chí Minh</a:t>
            </a:r>
          </a:p>
          <a:p>
            <a:r>
              <a:rPr lang="en-US" sz="2000" spc="-150">
                <a:solidFill>
                  <a:schemeClr val="accent3">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 mạng giải phóng dân tộc là tiền đề để tiến hành cách mạng XHCN.</a:t>
            </a:r>
          </a:p>
          <a:p>
            <a:r>
              <a:rPr lang="en-US" sz="2000" spc="-150">
                <a:solidFill>
                  <a:schemeClr val="accent3">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 mạng XHCN là cơ sở để bảo vệ thành quả cách mạng giải phóng dân tộc</a:t>
            </a:r>
          </a:p>
        </p:txBody>
      </p:sp>
      <p:sp>
        <p:nvSpPr>
          <p:cNvPr id="5" name="Slide Number Placeholder 4">
            <a:extLst>
              <a:ext uri="{FF2B5EF4-FFF2-40B4-BE49-F238E27FC236}">
                <a16:creationId xmlns:a16="http://schemas.microsoft.com/office/drawing/2014/main" id="{DED6FD5B-D747-2B88-8294-60123F4FDA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grpSp>
        <p:nvGrpSpPr>
          <p:cNvPr id="7" name="Group 6">
            <a:extLst>
              <a:ext uri="{FF2B5EF4-FFF2-40B4-BE49-F238E27FC236}">
                <a16:creationId xmlns:a16="http://schemas.microsoft.com/office/drawing/2014/main" id="{40BFA4A3-7E99-111C-F6D4-7FA5B553819B}"/>
              </a:ext>
            </a:extLst>
          </p:cNvPr>
          <p:cNvGrpSpPr/>
          <p:nvPr/>
        </p:nvGrpSpPr>
        <p:grpSpPr>
          <a:xfrm>
            <a:off x="-650270" y="2343331"/>
            <a:ext cx="3341040" cy="2723920"/>
            <a:chOff x="-633627" y="4016416"/>
            <a:chExt cx="4002918" cy="2723920"/>
          </a:xfrm>
        </p:grpSpPr>
        <p:sp>
          <p:nvSpPr>
            <p:cNvPr id="8" name="Freeform: Shape 7">
              <a:extLst>
                <a:ext uri="{FF2B5EF4-FFF2-40B4-BE49-F238E27FC236}">
                  <a16:creationId xmlns:a16="http://schemas.microsoft.com/office/drawing/2014/main" id="{9AAF0311-AD59-D0AB-86B9-4DBB947FCC7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C64189BC-E700-8C30-D283-C7D3D7733AAA}"/>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0" name="Picture 9" descr="C:\Users\QUOC HUY\Desktop\Logo_Đại_học_FPT.png">
            <a:extLst>
              <a:ext uri="{FF2B5EF4-FFF2-40B4-BE49-F238E27FC236}">
                <a16:creationId xmlns:a16="http://schemas.microsoft.com/office/drawing/2014/main" id="{CCF80706-639B-4A11-00C6-2431B5C4E7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15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barn(inVertical)">
                                      <p:cBhvr>
                                        <p:cTn id="20" dur="500"/>
                                        <p:tgtEl>
                                          <p:spTgt spid="4">
                                            <p:txEl>
                                              <p:pRg st="0" end="0"/>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barn(inVertical)">
                                      <p:cBhvr>
                                        <p:cTn id="23" dur="500"/>
                                        <p:tgtEl>
                                          <p:spTgt spid="4">
                                            <p:txEl>
                                              <p:pRg st="1" end="1"/>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barn(inVertical)">
                                      <p:cBhvr>
                                        <p:cTn id="2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130158F8-0E57-66DD-7507-ACED75A4995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68C8DA2-13F9-FED0-9B09-B0E836FD062F}"/>
              </a:ext>
            </a:extLst>
          </p:cNvPr>
          <p:cNvSpPr/>
          <p:nvPr/>
        </p:nvSpPr>
        <p:spPr>
          <a:xfrm>
            <a:off x="1" y="264921"/>
            <a:ext cx="9143999" cy="3985346"/>
          </a:xfrm>
          <a:prstGeom prst="roundRect">
            <a:avLst/>
          </a:prstGeom>
          <a:solidFill>
            <a:schemeClr val="accent5">
              <a:lumMod val="20000"/>
              <a:lumOff val="80000"/>
              <a:alpha val="31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2" descr="C:\Users\QUOC HUY\Desktop\Logo_Đại_học_FPT.png">
            <a:extLst>
              <a:ext uri="{FF2B5EF4-FFF2-40B4-BE49-F238E27FC236}">
                <a16:creationId xmlns:a16="http://schemas.microsoft.com/office/drawing/2014/main" id="{9284844D-84CA-5E9A-C492-EA4B36EEEA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DD2D60F5-DDE1-26C7-223F-C6F41900724C}"/>
                  </a:ext>
                </a:extLst>
              </p:cNvPr>
              <p:cNvGraphicFramePr>
                <a:graphicFrameLocks noChangeAspect="1"/>
              </p:cNvGraphicFramePr>
              <p:nvPr/>
            </p:nvGraphicFramePr>
            <p:xfrm>
              <a:off x="6723229" y="3424282"/>
              <a:ext cx="2224217" cy="1454297"/>
            </p:xfrm>
            <a:graphic>
              <a:graphicData uri="http://schemas.microsoft.com/office/drawing/2017/model3d">
                <am3d:model3d r:embed="rId4">
                  <am3d:spPr>
                    <a:xfrm>
                      <a:off x="0" y="0"/>
                      <a:ext cx="2224217" cy="1454297"/>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3194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DD2D60F5-DDE1-26C7-223F-C6F41900724C}"/>
                  </a:ext>
                </a:extLst>
              </p:cNvPr>
              <p:cNvPicPr>
                <a:picLocks noGrp="1" noRot="1" noChangeAspect="1" noMove="1" noResize="1" noEditPoints="1" noAdjustHandles="1" noChangeArrowheads="1" noChangeShapeType="1" noCrop="1"/>
              </p:cNvPicPr>
              <p:nvPr/>
            </p:nvPicPr>
            <p:blipFill>
              <a:blip r:embed="rId5"/>
              <a:stretch>
                <a:fillRect/>
              </a:stretch>
            </p:blipFill>
            <p:spPr>
              <a:xfrm>
                <a:off x="6723229" y="3424282"/>
                <a:ext cx="2224217" cy="14542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EBE0DE44-A635-C843-087E-1584410C9E12}"/>
                  </a:ext>
                </a:extLst>
              </p:cNvPr>
              <p:cNvGraphicFramePr>
                <a:graphicFrameLocks noChangeAspect="1"/>
              </p:cNvGraphicFramePr>
              <p:nvPr/>
            </p:nvGraphicFramePr>
            <p:xfrm>
              <a:off x="258036" y="3278749"/>
              <a:ext cx="2356874" cy="1514113"/>
            </p:xfrm>
            <a:graphic>
              <a:graphicData uri="http://schemas.microsoft.com/office/drawing/2017/model3d">
                <am3d:model3d r:embed="rId6">
                  <am3d:spPr>
                    <a:xfrm>
                      <a:off x="0" y="0"/>
                      <a:ext cx="2356874" cy="151411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2801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EBE0DE44-A635-C843-087E-1584410C9E12}"/>
                  </a:ext>
                </a:extLst>
              </p:cNvPr>
              <p:cNvPicPr>
                <a:picLocks noGrp="1" noRot="1" noChangeAspect="1" noMove="1" noResize="1" noEditPoints="1" noAdjustHandles="1" noChangeArrowheads="1" noChangeShapeType="1" noCrop="1"/>
              </p:cNvPicPr>
              <p:nvPr/>
            </p:nvPicPr>
            <p:blipFill>
              <a:blip r:embed="rId7"/>
              <a:stretch>
                <a:fillRect/>
              </a:stretch>
            </p:blipFill>
            <p:spPr>
              <a:xfrm>
                <a:off x="258036" y="3278749"/>
                <a:ext cx="2356874" cy="1514113"/>
              </a:xfrm>
              <a:prstGeom prst="rect">
                <a:avLst/>
              </a:prstGeom>
              <a:ln>
                <a:noFill/>
              </a:ln>
              <a:effectLst>
                <a:outerShdw blurRad="190500" dist="228600" dir="2700000" algn="ctr">
                  <a:srgbClr val="000000">
                    <a:alpha val="30000"/>
                  </a:srgbClr>
                </a:outerShdw>
              </a:effectLst>
            </p:spPr>
          </p:pic>
        </mc:Fallback>
      </mc:AlternateContent>
      <p:sp>
        <p:nvSpPr>
          <p:cNvPr id="4" name="TextBox 3">
            <a:extLst>
              <a:ext uri="{FF2B5EF4-FFF2-40B4-BE49-F238E27FC236}">
                <a16:creationId xmlns:a16="http://schemas.microsoft.com/office/drawing/2014/main" id="{82EB7E66-1F37-EDDE-8C85-21DCBD964A62}"/>
              </a:ext>
            </a:extLst>
          </p:cNvPr>
          <p:cNvSpPr txBox="1"/>
          <p:nvPr/>
        </p:nvSpPr>
        <p:spPr>
          <a:xfrm>
            <a:off x="2358872" y="1596643"/>
            <a:ext cx="5176461" cy="723275"/>
          </a:xfrm>
          <a:prstGeom prst="rect">
            <a:avLst/>
          </a:prstGeom>
          <a:noFill/>
        </p:spPr>
        <p:txBody>
          <a:bodyPr wrap="square">
            <a:spAutoFit/>
          </a:bodyPr>
          <a:lstStyle/>
          <a:p>
            <a:pPr marL="57150" marR="0" algn="just">
              <a:lnSpc>
                <a:spcPct val="107000"/>
              </a:lnSpc>
              <a:spcBef>
                <a:spcPts val="300"/>
              </a:spcBef>
              <a:spcAft>
                <a:spcPts val="300"/>
              </a:spcAft>
            </a:pPr>
            <a:r>
              <a:rPr lang="en-US" sz="2000" b="1"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3.3.</a:t>
            </a:r>
            <a:r>
              <a:rPr lang="vi-VN" sz="2000" b="1"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3. Điều kiện để bảo đảm độc lập dân </a:t>
            </a:r>
            <a:r>
              <a:rPr lang="vi-VN" sz="2000" b="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tộc gắn </a:t>
            </a:r>
            <a:r>
              <a:rPr lang="vi-VN" sz="2000" b="1"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liền với chủ nghĩa </a:t>
            </a:r>
            <a:r>
              <a:rPr lang="vi-VN" sz="2000" b="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xã hội</a:t>
            </a:r>
            <a:r>
              <a:rPr lang="en-US" sz="2000" b="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endParaRPr lang="en-US" sz="2000"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5996987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52FC1691-19A7-916A-DA78-FC2E61E5A621}"/>
            </a:ext>
          </a:extLst>
        </p:cNvPr>
        <p:cNvGrpSpPr/>
        <p:nvPr/>
      </p:nvGrpSpPr>
      <p:grpSpPr>
        <a:xfrm>
          <a:off x="0" y="0"/>
          <a:ext cx="0" cy="0"/>
          <a:chOff x="0" y="0"/>
          <a:chExt cx="0" cy="0"/>
        </a:xfrm>
      </p:grpSpPr>
      <p:sp>
        <p:nvSpPr>
          <p:cNvPr id="144" name="Google Shape;144;p24">
            <a:extLst>
              <a:ext uri="{FF2B5EF4-FFF2-40B4-BE49-F238E27FC236}">
                <a16:creationId xmlns:a16="http://schemas.microsoft.com/office/drawing/2014/main" id="{D8721BDE-73AB-7C47-0289-DC509ACD8DD6}"/>
              </a:ext>
            </a:extLst>
          </p:cNvPr>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600">
                <a:latin typeface="Lato Light" panose="020F0502020204030203" pitchFamily="34" charset="0"/>
                <a:ea typeface="Lato Light" panose="020F0502020204030203" pitchFamily="34" charset="0"/>
                <a:cs typeface="Lato Light" panose="020F0502020204030203" pitchFamily="34" charset="0"/>
              </a:rPr>
              <a:t>8</a:t>
            </a:fld>
            <a:endParaRPr sz="1600">
              <a:latin typeface="Lato Light" panose="020F0502020204030203" pitchFamily="34" charset="0"/>
              <a:ea typeface="Lato Light" panose="020F0502020204030203" pitchFamily="34" charset="0"/>
              <a:cs typeface="Lato Light" panose="020F0502020204030203" pitchFamily="34" charset="0"/>
            </a:endParaRPr>
          </a:p>
        </p:txBody>
      </p:sp>
      <p:sp>
        <p:nvSpPr>
          <p:cNvPr id="146" name="Google Shape;146;p24">
            <a:extLst>
              <a:ext uri="{FF2B5EF4-FFF2-40B4-BE49-F238E27FC236}">
                <a16:creationId xmlns:a16="http://schemas.microsoft.com/office/drawing/2014/main" id="{552D6FDE-7345-C14B-5031-4D02A9871ACC}"/>
              </a:ext>
            </a:extLst>
          </p:cNvPr>
          <p:cNvSpPr/>
          <p:nvPr/>
        </p:nvSpPr>
        <p:spPr>
          <a:xfrm>
            <a:off x="3707648" y="795130"/>
            <a:ext cx="2835966" cy="2743200"/>
          </a:xfrm>
          <a:prstGeom prst="ellipse">
            <a:avLst/>
          </a:prstGeom>
          <a:ln>
            <a:noFill/>
            <a:headEnd type="none" w="sm" len="sm"/>
            <a:tailEnd type="none" w="sm" len="sm"/>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vi-VN" sz="2000" b="1" i="1" u="sng">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Một là</a:t>
            </a:r>
            <a:r>
              <a:rPr lang="vi-VN" sz="2000" i="1">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a:t>
            </a:r>
            <a:r>
              <a:rPr lang="vi-VN" sz="2000">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 </a:t>
            </a:r>
            <a:r>
              <a:rPr lang="vi-VN" sz="2000" dirty="0">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phải bảo đảm vai trò lãnh đạo tuyệt đối của đảng cộng sản trong suốt tiến trình cách mạng</a:t>
            </a:r>
            <a:endParaRPr sz="2000" dirty="0">
              <a:solidFill>
                <a:srgbClr val="0066FF"/>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8" name="TextBox 7">
            <a:extLst>
              <a:ext uri="{FF2B5EF4-FFF2-40B4-BE49-F238E27FC236}">
                <a16:creationId xmlns:a16="http://schemas.microsoft.com/office/drawing/2014/main" id="{0621734C-31C4-BC1F-12A6-B3C754593E9F}"/>
              </a:ext>
            </a:extLst>
          </p:cNvPr>
          <p:cNvSpPr txBox="1"/>
          <p:nvPr/>
        </p:nvSpPr>
        <p:spPr>
          <a:xfrm>
            <a:off x="830805" y="177352"/>
            <a:ext cx="6866476" cy="404854"/>
          </a:xfrm>
          <a:prstGeom prst="rect">
            <a:avLst/>
          </a:prstGeom>
          <a:noFill/>
        </p:spPr>
        <p:txBody>
          <a:bodyPr wrap="square">
            <a:spAutoFit/>
          </a:bodyPr>
          <a:lstStyle/>
          <a:p>
            <a:pPr marL="57150" marR="0" algn="just">
              <a:lnSpc>
                <a:spcPct val="107000"/>
              </a:lnSpc>
              <a:spcBef>
                <a:spcPts val="300"/>
              </a:spcBef>
              <a:spcAft>
                <a:spcPts val="300"/>
              </a:spcAft>
            </a:pPr>
            <a:r>
              <a:rPr lang="vi-VN"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Điều </a:t>
            </a:r>
            <a:r>
              <a:rPr lang="vi-VN" sz="200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kiện để bảo đảm độc lập dân </a:t>
            </a:r>
            <a:r>
              <a:rPr lang="vi-VN"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tộc gắn </a:t>
            </a:r>
            <a:r>
              <a:rPr lang="vi-VN" sz="200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liền với chủ nghĩa </a:t>
            </a:r>
            <a:r>
              <a:rPr lang="vi-VN"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xã hội</a:t>
            </a:r>
            <a:r>
              <a:rPr lang="en-US"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endParaRPr lang="en-US" sz="200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0" name="Google Shape;146;p24">
            <a:extLst>
              <a:ext uri="{FF2B5EF4-FFF2-40B4-BE49-F238E27FC236}">
                <a16:creationId xmlns:a16="http://schemas.microsoft.com/office/drawing/2014/main" id="{84BA10EE-45AF-7FC1-52CD-4976AFD4C506}"/>
              </a:ext>
            </a:extLst>
          </p:cNvPr>
          <p:cNvSpPr/>
          <p:nvPr/>
        </p:nvSpPr>
        <p:spPr>
          <a:xfrm>
            <a:off x="6174358" y="479387"/>
            <a:ext cx="2268904" cy="2129386"/>
          </a:xfrm>
          <a:prstGeom prst="ellipse">
            <a:avLst/>
          </a:prstGeom>
          <a:ln>
            <a:noFill/>
            <a:headEnd type="none" w="sm" len="sm"/>
            <a:tailEnd type="none" w="sm" len="sm"/>
          </a:ln>
          <a:effectLst>
            <a:outerShdw blurRad="184150" dist="241300" dir="11520000" sx="110000" sy="110000" algn="ctr">
              <a:srgbClr val="000000">
                <a:alpha val="18000"/>
              </a:srgbClr>
            </a:outerShdw>
            <a:softEdge rad="127000"/>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Hai là</a:t>
            </a:r>
            <a:r>
              <a:rPr lang="vi-VN" sz="1600" dirty="0">
                <a:effectLst/>
                <a:latin typeface="Lato Light" panose="020F0502020204030203" pitchFamily="34" charset="0"/>
                <a:ea typeface="Lato Light" panose="020F0502020204030203" pitchFamily="34" charset="0"/>
                <a:cs typeface="Lato Light" panose="020F0502020204030203" pitchFamily="34" charset="0"/>
              </a:rPr>
              <a:t>, phải củng cố và tăng cường khối đại đoàn kết dân tộc mà nền tảng là khối liên minh </a:t>
            </a:r>
            <a:r>
              <a:rPr lang="vi-VN" sz="1600">
                <a:effectLst/>
                <a:latin typeface="Lato Light" panose="020F0502020204030203" pitchFamily="34" charset="0"/>
                <a:ea typeface="Lato Light" panose="020F0502020204030203" pitchFamily="34" charset="0"/>
                <a:cs typeface="Lato Light" panose="020F0502020204030203" pitchFamily="34" charset="0"/>
              </a:rPr>
              <a:t>công – nông</a:t>
            </a:r>
            <a:r>
              <a:rPr lang="en-US" sz="1600">
                <a:effectLst/>
                <a:latin typeface="Lato Light" panose="020F0502020204030203" pitchFamily="34" charset="0"/>
                <a:ea typeface="Lato Light" panose="020F0502020204030203" pitchFamily="34" charset="0"/>
                <a:cs typeface="Lato Light" panose="020F0502020204030203" pitchFamily="34" charset="0"/>
              </a:rPr>
              <a:t> - trí</a:t>
            </a:r>
            <a:endParaRPr sz="1600"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1" name="Google Shape;146;p24">
            <a:extLst>
              <a:ext uri="{FF2B5EF4-FFF2-40B4-BE49-F238E27FC236}">
                <a16:creationId xmlns:a16="http://schemas.microsoft.com/office/drawing/2014/main" id="{255DA1C3-5161-9CB7-CB98-0E2DCF62681B}"/>
              </a:ext>
            </a:extLst>
          </p:cNvPr>
          <p:cNvSpPr/>
          <p:nvPr/>
        </p:nvSpPr>
        <p:spPr>
          <a:xfrm>
            <a:off x="5979994" y="2342166"/>
            <a:ext cx="2179798" cy="2048569"/>
          </a:xfrm>
          <a:prstGeom prst="ellipse">
            <a:avLst/>
          </a:prstGeom>
          <a:ln>
            <a:noFill/>
            <a:headEnd type="none" w="sm" len="sm"/>
            <a:tailEnd type="none" w="sm" len="sm"/>
          </a:ln>
          <a:effectLst>
            <a:outerShdw blurRad="184150" dist="241300" dir="11520000" sx="110000" sy="110000" algn="ctr">
              <a:srgbClr val="000000">
                <a:alpha val="18000"/>
              </a:srgbClr>
            </a:outerShdw>
            <a:softEdge rad="127000"/>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lvl="0" algn="ctr"/>
            <a:r>
              <a:rPr lang="vi-VN" sz="1600" i="1" dirty="0">
                <a:effectLst/>
                <a:latin typeface="Lato Light" panose="020F0502020204030203" pitchFamily="34" charset="0"/>
                <a:ea typeface="Lato Light" panose="020F0502020204030203" pitchFamily="34" charset="0"/>
                <a:cs typeface="Lato Light" panose="020F0502020204030203" pitchFamily="34" charset="0"/>
              </a:rPr>
              <a:t>Ba là</a:t>
            </a:r>
            <a:r>
              <a:rPr lang="vi-VN" sz="1600" dirty="0">
                <a:effectLst/>
                <a:latin typeface="Lato Light" panose="020F0502020204030203" pitchFamily="34" charset="0"/>
                <a:ea typeface="Lato Light" panose="020F0502020204030203" pitchFamily="34" charset="0"/>
                <a:cs typeface="Lato Light" panose="020F0502020204030203" pitchFamily="34" charset="0"/>
              </a:rPr>
              <a:t>, phải đoàn kết, gắn bó chặt chẽ với cách mạng thế giới</a:t>
            </a:r>
            <a:endParaRPr sz="1600"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2" name="Rectangle 1">
            <a:extLst>
              <a:ext uri="{FF2B5EF4-FFF2-40B4-BE49-F238E27FC236}">
                <a16:creationId xmlns:a16="http://schemas.microsoft.com/office/drawing/2014/main" id="{51942D18-E7DF-9226-E626-366A45339FAE}"/>
              </a:ext>
            </a:extLst>
          </p:cNvPr>
          <p:cNvSpPr/>
          <p:nvPr/>
        </p:nvSpPr>
        <p:spPr>
          <a:xfrm>
            <a:off x="607680" y="2254483"/>
            <a:ext cx="2515278" cy="67044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6"/>
          </a:lnRef>
          <a:fillRef idx="1">
            <a:schemeClr val="lt1"/>
          </a:fillRef>
          <a:effectRef idx="0">
            <a:schemeClr val="accent6"/>
          </a:effectRef>
          <a:fontRef idx="minor">
            <a:schemeClr val="dk1"/>
          </a:fontRef>
        </p:style>
        <p:txBody>
          <a:bodyPr rtlCol="0" anchor="ctr"/>
          <a:lstStyle/>
          <a:p>
            <a:r>
              <a:rPr lang="en-US">
                <a:solidFill>
                  <a:srgbClr val="0066FF"/>
                </a:solidFill>
              </a:rPr>
              <a:t>Vấn đề mang tính nguyên tắc </a:t>
            </a:r>
          </a:p>
        </p:txBody>
      </p:sp>
      <p:sp>
        <p:nvSpPr>
          <p:cNvPr id="3" name="Rectangle 2">
            <a:extLst>
              <a:ext uri="{FF2B5EF4-FFF2-40B4-BE49-F238E27FC236}">
                <a16:creationId xmlns:a16="http://schemas.microsoft.com/office/drawing/2014/main" id="{EF6F8FB0-E724-FC99-F206-754A1911BE25}"/>
              </a:ext>
            </a:extLst>
          </p:cNvPr>
          <p:cNvSpPr/>
          <p:nvPr/>
        </p:nvSpPr>
        <p:spPr>
          <a:xfrm>
            <a:off x="568490" y="2924923"/>
            <a:ext cx="2771018" cy="67044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6"/>
          </a:lnRef>
          <a:fillRef idx="1">
            <a:schemeClr val="lt1"/>
          </a:fillRef>
          <a:effectRef idx="0">
            <a:schemeClr val="accent6"/>
          </a:effectRef>
          <a:fontRef idx="minor">
            <a:schemeClr val="dk1"/>
          </a:fontRef>
        </p:style>
        <p:txBody>
          <a:bodyPr rtlCol="0" anchor="ctr"/>
          <a:lstStyle/>
          <a:p>
            <a:r>
              <a:rPr lang="en-US">
                <a:solidFill>
                  <a:srgbClr val="0066FF"/>
                </a:solidFill>
              </a:rPr>
              <a:t>Nguyên tắc mang tính định hướng xây dựng CNXH</a:t>
            </a:r>
          </a:p>
        </p:txBody>
      </p:sp>
      <p:sp>
        <p:nvSpPr>
          <p:cNvPr id="4" name="Rectangle 3">
            <a:extLst>
              <a:ext uri="{FF2B5EF4-FFF2-40B4-BE49-F238E27FC236}">
                <a16:creationId xmlns:a16="http://schemas.microsoft.com/office/drawing/2014/main" id="{7954709F-1820-F9AA-184F-D6EEAD0E1E7F}"/>
              </a:ext>
            </a:extLst>
          </p:cNvPr>
          <p:cNvSpPr/>
          <p:nvPr/>
        </p:nvSpPr>
        <p:spPr>
          <a:xfrm>
            <a:off x="522245" y="3595362"/>
            <a:ext cx="3037384" cy="723275"/>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6"/>
          </a:lnRef>
          <a:fillRef idx="1">
            <a:schemeClr val="lt1"/>
          </a:fillRef>
          <a:effectRef idx="0">
            <a:schemeClr val="accent6"/>
          </a:effectRef>
          <a:fontRef idx="minor">
            <a:schemeClr val="dk1"/>
          </a:fontRef>
        </p:style>
        <p:txBody>
          <a:bodyPr rtlCol="0" anchor="ctr"/>
          <a:lstStyle/>
          <a:p>
            <a:r>
              <a:rPr lang="en-US">
                <a:solidFill>
                  <a:srgbClr val="0066FF"/>
                </a:solidFill>
              </a:rPr>
              <a:t>Đảm bảo nguyên tắc này để tránh chệch hướng XHCN hiện nay</a:t>
            </a:r>
          </a:p>
        </p:txBody>
      </p:sp>
      <p:cxnSp>
        <p:nvCxnSpPr>
          <p:cNvPr id="14" name="Straight Connector 13">
            <a:extLst>
              <a:ext uri="{FF2B5EF4-FFF2-40B4-BE49-F238E27FC236}">
                <a16:creationId xmlns:a16="http://schemas.microsoft.com/office/drawing/2014/main" id="{15B91241-A122-45A1-3F9A-0C80F07A1B7D}"/>
              </a:ext>
            </a:extLst>
          </p:cNvPr>
          <p:cNvCxnSpPr>
            <a:cxnSpLocks/>
          </p:cNvCxnSpPr>
          <p:nvPr/>
        </p:nvCxnSpPr>
        <p:spPr>
          <a:xfrm flipV="1">
            <a:off x="3490648" y="1431944"/>
            <a:ext cx="932090" cy="2163418"/>
          </a:xfrm>
          <a:prstGeom prst="line">
            <a:avLst/>
          </a:prstGeom>
          <a:ln w="6350">
            <a:solidFill>
              <a:srgbClr val="FF0000"/>
            </a:solidFill>
            <a:prstDash val="sysDot"/>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C5B1C55-75B7-1A7D-A8DE-DAB09A916E98}"/>
              </a:ext>
            </a:extLst>
          </p:cNvPr>
          <p:cNvCxnSpPr>
            <a:cxnSpLocks/>
          </p:cNvCxnSpPr>
          <p:nvPr/>
        </p:nvCxnSpPr>
        <p:spPr>
          <a:xfrm flipV="1">
            <a:off x="3241442" y="1431944"/>
            <a:ext cx="1189460" cy="1492979"/>
          </a:xfrm>
          <a:prstGeom prst="line">
            <a:avLst/>
          </a:prstGeom>
          <a:ln w="6350">
            <a:solidFill>
              <a:srgbClr val="FF0000"/>
            </a:solidFill>
            <a:prstDash val="sysDot"/>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9C7FA3D-2277-3E3F-17DE-F64E81D5893B}"/>
              </a:ext>
            </a:extLst>
          </p:cNvPr>
          <p:cNvCxnSpPr>
            <a:cxnSpLocks/>
          </p:cNvCxnSpPr>
          <p:nvPr/>
        </p:nvCxnSpPr>
        <p:spPr>
          <a:xfrm flipV="1">
            <a:off x="2988129" y="1423780"/>
            <a:ext cx="1450937" cy="830703"/>
          </a:xfrm>
          <a:prstGeom prst="line">
            <a:avLst/>
          </a:prstGeom>
          <a:ln w="6350">
            <a:solidFill>
              <a:srgbClr val="FF0000"/>
            </a:solidFill>
            <a:prstDash val="sysDot"/>
          </a:ln>
        </p:spPr>
        <p:style>
          <a:lnRef idx="2">
            <a:schemeClr val="dk1"/>
          </a:lnRef>
          <a:fillRef idx="0">
            <a:schemeClr val="dk1"/>
          </a:fillRef>
          <a:effectRef idx="1">
            <a:schemeClr val="dk1"/>
          </a:effectRef>
          <a:fontRef idx="minor">
            <a:schemeClr val="tx1"/>
          </a:fontRef>
        </p:style>
      </p:cxnSp>
      <p:grpSp>
        <p:nvGrpSpPr>
          <p:cNvPr id="15" name="Group 14">
            <a:extLst>
              <a:ext uri="{FF2B5EF4-FFF2-40B4-BE49-F238E27FC236}">
                <a16:creationId xmlns:a16="http://schemas.microsoft.com/office/drawing/2014/main" id="{4C9B8115-155F-EDFB-1EA8-AC69C86014E2}"/>
              </a:ext>
            </a:extLst>
          </p:cNvPr>
          <p:cNvGrpSpPr/>
          <p:nvPr/>
        </p:nvGrpSpPr>
        <p:grpSpPr>
          <a:xfrm>
            <a:off x="-745373" y="2342166"/>
            <a:ext cx="4002918" cy="2723920"/>
            <a:chOff x="-633627" y="4016416"/>
            <a:chExt cx="4002918" cy="2723920"/>
          </a:xfrm>
        </p:grpSpPr>
        <p:sp>
          <p:nvSpPr>
            <p:cNvPr id="16" name="Freeform: Shape 15">
              <a:extLst>
                <a:ext uri="{FF2B5EF4-FFF2-40B4-BE49-F238E27FC236}">
                  <a16:creationId xmlns:a16="http://schemas.microsoft.com/office/drawing/2014/main" id="{87B7F563-F724-FABA-B473-EE7448A8C255}"/>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466604AF-9E66-E3BA-46B7-9453AE7CF29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19" name="Hexagon 18">
            <a:extLst>
              <a:ext uri="{FF2B5EF4-FFF2-40B4-BE49-F238E27FC236}">
                <a16:creationId xmlns:a16="http://schemas.microsoft.com/office/drawing/2014/main" id="{16A31212-EF96-CF8C-BD4C-0CB71A592A97}"/>
              </a:ext>
            </a:extLst>
          </p:cNvPr>
          <p:cNvSpPr/>
          <p:nvPr/>
        </p:nvSpPr>
        <p:spPr>
          <a:xfrm rot="991031">
            <a:off x="25640" y="-127015"/>
            <a:ext cx="749128" cy="757339"/>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rgbClr val="FF0000"/>
                </a:solidFill>
              </a:rPr>
              <a:t>3.3.3</a:t>
            </a:r>
          </a:p>
        </p:txBody>
      </p:sp>
      <p:pic>
        <p:nvPicPr>
          <p:cNvPr id="20" name="Picture 19" descr="C:\Users\QUOC HUY\Desktop\Logo_Đại_học_FPT.png">
            <a:extLst>
              <a:ext uri="{FF2B5EF4-FFF2-40B4-BE49-F238E27FC236}">
                <a16:creationId xmlns:a16="http://schemas.microsoft.com/office/drawing/2014/main" id="{D1EA11AD-E4DC-6197-6B26-1D04E50498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6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inVertical)">
                                      <p:cBhvr>
                                        <p:cTn id="7" dur="500"/>
                                        <p:tgtEl>
                                          <p:spTgt spid="14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par>
                                <p:cTn id="25" presetID="16" presetClass="entr" presetSubtype="2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par>
                                <p:cTn id="28" presetID="16" presetClass="entr" presetSubtype="2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par>
                                <p:cTn id="31" presetID="16" presetClass="entr" presetSubtype="21"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arn(inVertical)">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0" grpId="0" animBg="1"/>
      <p:bldP spid="11" grpId="0" animBg="1"/>
      <p:bldP spid="2" grpId="0" animBg="1"/>
      <p:bldP spid="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4C700685-D09F-4B04-318C-BF664ED3F098}"/>
            </a:ext>
          </a:extLst>
        </p:cNvPr>
        <p:cNvGrpSpPr/>
        <p:nvPr/>
      </p:nvGrpSpPr>
      <p:grpSpPr>
        <a:xfrm>
          <a:off x="0" y="0"/>
          <a:ext cx="0" cy="0"/>
          <a:chOff x="0" y="0"/>
          <a:chExt cx="0" cy="0"/>
        </a:xfrm>
      </p:grpSpPr>
      <p:sp>
        <p:nvSpPr>
          <p:cNvPr id="144" name="Google Shape;144;p24">
            <a:extLst>
              <a:ext uri="{FF2B5EF4-FFF2-40B4-BE49-F238E27FC236}">
                <a16:creationId xmlns:a16="http://schemas.microsoft.com/office/drawing/2014/main" id="{33E9E878-48B2-08E9-2EF8-3C94FEA4DE6C}"/>
              </a:ext>
            </a:extLst>
          </p:cNvPr>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600">
                <a:latin typeface="Lato Light" panose="020F0502020204030203" pitchFamily="34" charset="0"/>
                <a:ea typeface="Lato Light" panose="020F0502020204030203" pitchFamily="34" charset="0"/>
                <a:cs typeface="Lato Light" panose="020F0502020204030203" pitchFamily="34" charset="0"/>
              </a:rPr>
              <a:t>9</a:t>
            </a:fld>
            <a:endParaRPr sz="1600">
              <a:latin typeface="Lato Light" panose="020F0502020204030203" pitchFamily="34" charset="0"/>
              <a:ea typeface="Lato Light" panose="020F0502020204030203" pitchFamily="34" charset="0"/>
              <a:cs typeface="Lato Light" panose="020F0502020204030203" pitchFamily="34" charset="0"/>
            </a:endParaRPr>
          </a:p>
        </p:txBody>
      </p:sp>
      <p:sp>
        <p:nvSpPr>
          <p:cNvPr id="146" name="Google Shape;146;p24">
            <a:extLst>
              <a:ext uri="{FF2B5EF4-FFF2-40B4-BE49-F238E27FC236}">
                <a16:creationId xmlns:a16="http://schemas.microsoft.com/office/drawing/2014/main" id="{6418931A-7685-8126-4DFF-08672DED56EA}"/>
              </a:ext>
            </a:extLst>
          </p:cNvPr>
          <p:cNvSpPr/>
          <p:nvPr/>
        </p:nvSpPr>
        <p:spPr>
          <a:xfrm>
            <a:off x="3740642" y="795130"/>
            <a:ext cx="2843296" cy="2743200"/>
          </a:xfrm>
          <a:prstGeom prst="ellipse">
            <a:avLst/>
          </a:prstGeom>
          <a:ln>
            <a:noFill/>
            <a:headEnd type="none" w="sm" len="sm"/>
            <a:tailEnd type="none" w="sm" len="sm"/>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algn="ctr"/>
            <a:r>
              <a:rPr lang="vi-VN" sz="2000" b="1" i="1" u="sng">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Hai là</a:t>
            </a:r>
            <a:r>
              <a:rPr lang="vi-VN" sz="2000">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 </a:t>
            </a:r>
            <a:endParaRPr lang="en-US" sz="2000">
              <a:solidFill>
                <a:srgbClr val="0066FF"/>
              </a:solidFill>
              <a:effectLst/>
              <a:latin typeface="Lato Light" panose="020F0502020204030203" pitchFamily="34" charset="0"/>
              <a:ea typeface="Lato Light" panose="020F0502020204030203" pitchFamily="34" charset="0"/>
              <a:cs typeface="Lato Light" panose="020F0502020204030203" pitchFamily="34" charset="0"/>
            </a:endParaRPr>
          </a:p>
          <a:p>
            <a:pPr algn="ctr"/>
            <a:r>
              <a:rPr lang="vi-VN" sz="2000">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phải củng cố và tăng cường khối đại đoàn kết dân tộc mà nền tảng là khối liên minh công – nông</a:t>
            </a:r>
            <a:r>
              <a:rPr lang="en-US" sz="2000">
                <a:solidFill>
                  <a:srgbClr val="0066FF"/>
                </a:solidFill>
                <a:effectLst/>
                <a:latin typeface="Lato Light" panose="020F0502020204030203" pitchFamily="34" charset="0"/>
                <a:ea typeface="Lato Light" panose="020F0502020204030203" pitchFamily="34" charset="0"/>
                <a:cs typeface="Lato Light" panose="020F0502020204030203" pitchFamily="34" charset="0"/>
              </a:rPr>
              <a:t> – trí</a:t>
            </a:r>
          </a:p>
        </p:txBody>
      </p:sp>
      <p:sp>
        <p:nvSpPr>
          <p:cNvPr id="10" name="Google Shape;146;p24">
            <a:extLst>
              <a:ext uri="{FF2B5EF4-FFF2-40B4-BE49-F238E27FC236}">
                <a16:creationId xmlns:a16="http://schemas.microsoft.com/office/drawing/2014/main" id="{35EEB413-9CAF-8F75-8D72-BED4A015F465}"/>
              </a:ext>
            </a:extLst>
          </p:cNvPr>
          <p:cNvSpPr/>
          <p:nvPr/>
        </p:nvSpPr>
        <p:spPr>
          <a:xfrm>
            <a:off x="6173484" y="470920"/>
            <a:ext cx="2268904" cy="2129386"/>
          </a:xfrm>
          <a:prstGeom prst="ellipse">
            <a:avLst/>
          </a:prstGeom>
          <a:ln>
            <a:noFill/>
            <a:headEnd type="none" w="sm" len="sm"/>
            <a:tailEnd type="none" w="sm" len="sm"/>
          </a:ln>
          <a:effectLst>
            <a:outerShdw blurRad="184150" dist="241300" dir="11520000" sx="110000" sy="110000" algn="ctr">
              <a:srgbClr val="000000">
                <a:alpha val="18000"/>
              </a:srgbClr>
            </a:outerShdw>
            <a:softEdge rad="127000"/>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algn="ctr"/>
            <a:r>
              <a:rPr lang="vi-VN" sz="1600" i="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Một là,</a:t>
            </a:r>
            <a:r>
              <a:rPr lang="vi-VN" sz="160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 phải bảo đảm vai trò lãnh đạo tuyệt đối của đảng cộng sản trong suốt tiến trình cách mạng</a:t>
            </a:r>
            <a:endParaRPr sz="1600"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1" name="Google Shape;146;p24">
            <a:extLst>
              <a:ext uri="{FF2B5EF4-FFF2-40B4-BE49-F238E27FC236}">
                <a16:creationId xmlns:a16="http://schemas.microsoft.com/office/drawing/2014/main" id="{B650FB74-B769-CA01-106A-6AB365533DCE}"/>
              </a:ext>
            </a:extLst>
          </p:cNvPr>
          <p:cNvSpPr/>
          <p:nvPr/>
        </p:nvSpPr>
        <p:spPr>
          <a:xfrm>
            <a:off x="6012988" y="2342166"/>
            <a:ext cx="2179798" cy="2048569"/>
          </a:xfrm>
          <a:prstGeom prst="ellipse">
            <a:avLst/>
          </a:prstGeom>
          <a:ln>
            <a:noFill/>
            <a:headEnd type="none" w="sm" len="sm"/>
            <a:tailEnd type="none" w="sm" len="sm"/>
          </a:ln>
          <a:effectLst>
            <a:outerShdw blurRad="184150" dist="241300" dir="11520000" sx="110000" sy="110000" algn="ctr">
              <a:srgbClr val="000000">
                <a:alpha val="18000"/>
              </a:srgbClr>
            </a:outerShdw>
            <a:softEdge rad="127000"/>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lvl="0" algn="ctr"/>
            <a:r>
              <a:rPr lang="vi-VN" sz="1600" i="1" dirty="0">
                <a:effectLst/>
                <a:latin typeface="Lato Light" panose="020F0502020204030203" pitchFamily="34" charset="0"/>
                <a:ea typeface="Lato Light" panose="020F0502020204030203" pitchFamily="34" charset="0"/>
                <a:cs typeface="Lato Light" panose="020F0502020204030203" pitchFamily="34" charset="0"/>
              </a:rPr>
              <a:t>Ba là</a:t>
            </a:r>
            <a:r>
              <a:rPr lang="vi-VN" sz="1600" dirty="0">
                <a:effectLst/>
                <a:latin typeface="Lato Light" panose="020F0502020204030203" pitchFamily="34" charset="0"/>
                <a:ea typeface="Lato Light" panose="020F0502020204030203" pitchFamily="34" charset="0"/>
                <a:cs typeface="Lato Light" panose="020F0502020204030203" pitchFamily="34" charset="0"/>
              </a:rPr>
              <a:t>, phải đoàn kết, gắn bó chặt chẽ với cách mạng thế giới</a:t>
            </a:r>
            <a:endParaRPr sz="1600"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2" name="Rectangle 1">
            <a:extLst>
              <a:ext uri="{FF2B5EF4-FFF2-40B4-BE49-F238E27FC236}">
                <a16:creationId xmlns:a16="http://schemas.microsoft.com/office/drawing/2014/main" id="{B1083C01-20B0-F968-E8EB-00A58752DA37}"/>
              </a:ext>
            </a:extLst>
          </p:cNvPr>
          <p:cNvSpPr/>
          <p:nvPr/>
        </p:nvSpPr>
        <p:spPr>
          <a:xfrm>
            <a:off x="543269" y="2299737"/>
            <a:ext cx="2588077" cy="67044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6"/>
          </a:lnRef>
          <a:fillRef idx="1">
            <a:schemeClr val="lt1"/>
          </a:fillRef>
          <a:effectRef idx="0">
            <a:schemeClr val="accent6"/>
          </a:effectRef>
          <a:fontRef idx="minor">
            <a:schemeClr val="dk1"/>
          </a:fontRef>
        </p:style>
        <p:txBody>
          <a:bodyPr rtlCol="0" anchor="ctr"/>
          <a:lstStyle/>
          <a:p>
            <a:r>
              <a:rPr lang="en-US" sz="18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Vấn đề có ý nghĩa chiến lược.</a:t>
            </a:r>
          </a:p>
        </p:txBody>
      </p:sp>
      <p:sp>
        <p:nvSpPr>
          <p:cNvPr id="3" name="Rectangle 2">
            <a:extLst>
              <a:ext uri="{FF2B5EF4-FFF2-40B4-BE49-F238E27FC236}">
                <a16:creationId xmlns:a16="http://schemas.microsoft.com/office/drawing/2014/main" id="{0CB53A7B-99F5-FF7D-33BD-35C95AFD2FF3}"/>
              </a:ext>
            </a:extLst>
          </p:cNvPr>
          <p:cNvSpPr/>
          <p:nvPr/>
        </p:nvSpPr>
        <p:spPr>
          <a:xfrm>
            <a:off x="486121" y="2917299"/>
            <a:ext cx="2942879" cy="67044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6"/>
          </a:lnRef>
          <a:fillRef idx="1">
            <a:schemeClr val="lt1"/>
          </a:fillRef>
          <a:effectRef idx="0">
            <a:schemeClr val="accent6"/>
          </a:effectRef>
          <a:fontRef idx="minor">
            <a:schemeClr val="dk1"/>
          </a:fontRef>
        </p:style>
        <p:txBody>
          <a:bodyPr rtlCol="0" anchor="ctr"/>
          <a:lstStyle/>
          <a:p>
            <a:r>
              <a:rPr lang="en-US" sz="18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Quyết định thành công của cách mạng.</a:t>
            </a:r>
          </a:p>
        </p:txBody>
      </p:sp>
      <p:cxnSp>
        <p:nvCxnSpPr>
          <p:cNvPr id="17" name="Straight Connector 16">
            <a:extLst>
              <a:ext uri="{FF2B5EF4-FFF2-40B4-BE49-F238E27FC236}">
                <a16:creationId xmlns:a16="http://schemas.microsoft.com/office/drawing/2014/main" id="{FCADDC38-9B59-3906-7F79-4990DDF9B705}"/>
              </a:ext>
            </a:extLst>
          </p:cNvPr>
          <p:cNvCxnSpPr>
            <a:cxnSpLocks/>
          </p:cNvCxnSpPr>
          <p:nvPr/>
        </p:nvCxnSpPr>
        <p:spPr>
          <a:xfrm flipV="1">
            <a:off x="3369560" y="1313721"/>
            <a:ext cx="1065762" cy="1525244"/>
          </a:xfrm>
          <a:prstGeom prst="line">
            <a:avLst/>
          </a:prstGeom>
          <a:ln w="6350">
            <a:solidFill>
              <a:srgbClr val="FF0000"/>
            </a:solidFill>
            <a:prstDash val="sysDot"/>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262D6BA-74B2-80ED-E0D4-0EEAC856068A}"/>
              </a:ext>
            </a:extLst>
          </p:cNvPr>
          <p:cNvCxnSpPr>
            <a:cxnSpLocks/>
          </p:cNvCxnSpPr>
          <p:nvPr/>
        </p:nvCxnSpPr>
        <p:spPr>
          <a:xfrm flipV="1">
            <a:off x="3017050" y="1306736"/>
            <a:ext cx="1422354" cy="993001"/>
          </a:xfrm>
          <a:prstGeom prst="line">
            <a:avLst/>
          </a:prstGeom>
          <a:ln w="6350">
            <a:solidFill>
              <a:srgbClr val="FF0000"/>
            </a:solidFill>
            <a:prstDash val="sysDot"/>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73525F49-3F03-DC91-5330-2FF120314CAE}"/>
              </a:ext>
            </a:extLst>
          </p:cNvPr>
          <p:cNvSpPr txBox="1"/>
          <p:nvPr/>
        </p:nvSpPr>
        <p:spPr>
          <a:xfrm>
            <a:off x="696847" y="177352"/>
            <a:ext cx="6866476" cy="404854"/>
          </a:xfrm>
          <a:prstGeom prst="rect">
            <a:avLst/>
          </a:prstGeom>
          <a:noFill/>
        </p:spPr>
        <p:txBody>
          <a:bodyPr wrap="square">
            <a:spAutoFit/>
          </a:bodyPr>
          <a:lstStyle/>
          <a:p>
            <a:pPr marL="57150" marR="0" algn="just">
              <a:lnSpc>
                <a:spcPct val="107000"/>
              </a:lnSpc>
              <a:spcBef>
                <a:spcPts val="300"/>
              </a:spcBef>
              <a:spcAft>
                <a:spcPts val="300"/>
              </a:spcAft>
            </a:pPr>
            <a:r>
              <a:rPr lang="vi-VN"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Điều </a:t>
            </a:r>
            <a:r>
              <a:rPr lang="vi-VN" sz="200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kiện để bảo đảm độc lập dân </a:t>
            </a:r>
            <a:r>
              <a:rPr lang="vi-VN"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tộc gắn </a:t>
            </a:r>
            <a:r>
              <a:rPr lang="vi-VN" sz="200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liền với chủ nghĩa </a:t>
            </a:r>
            <a:r>
              <a:rPr lang="vi-VN"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xã hội</a:t>
            </a:r>
            <a:r>
              <a:rPr lang="en-US" sz="200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endParaRPr lang="en-US" sz="2000" dirty="0">
              <a:solidFill>
                <a:srgbClr val="FF00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6" name="Hexagon 15">
            <a:extLst>
              <a:ext uri="{FF2B5EF4-FFF2-40B4-BE49-F238E27FC236}">
                <a16:creationId xmlns:a16="http://schemas.microsoft.com/office/drawing/2014/main" id="{FFF829F1-D080-8C67-8801-0E192C165A3C}"/>
              </a:ext>
            </a:extLst>
          </p:cNvPr>
          <p:cNvSpPr/>
          <p:nvPr/>
        </p:nvSpPr>
        <p:spPr>
          <a:xfrm rot="991031">
            <a:off x="8706" y="-127015"/>
            <a:ext cx="749128" cy="757339"/>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rgbClr val="FF0000"/>
                </a:solidFill>
              </a:rPr>
              <a:t>3.3.3</a:t>
            </a:r>
          </a:p>
        </p:txBody>
      </p:sp>
      <p:grpSp>
        <p:nvGrpSpPr>
          <p:cNvPr id="18" name="Group 17">
            <a:extLst>
              <a:ext uri="{FF2B5EF4-FFF2-40B4-BE49-F238E27FC236}">
                <a16:creationId xmlns:a16="http://schemas.microsoft.com/office/drawing/2014/main" id="{0D839987-EEB8-72E6-2318-2501950EAC78}"/>
              </a:ext>
            </a:extLst>
          </p:cNvPr>
          <p:cNvGrpSpPr/>
          <p:nvPr/>
        </p:nvGrpSpPr>
        <p:grpSpPr>
          <a:xfrm>
            <a:off x="-650270" y="2343331"/>
            <a:ext cx="3341040" cy="2723920"/>
            <a:chOff x="-633627" y="4016416"/>
            <a:chExt cx="4002918" cy="2723920"/>
          </a:xfrm>
        </p:grpSpPr>
        <p:sp>
          <p:nvSpPr>
            <p:cNvPr id="19" name="Freeform: Shape 18">
              <a:extLst>
                <a:ext uri="{FF2B5EF4-FFF2-40B4-BE49-F238E27FC236}">
                  <a16:creationId xmlns:a16="http://schemas.microsoft.com/office/drawing/2014/main" id="{4E66758F-401E-8366-1E88-E2A9110134A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A3F26B4-CA1C-9732-0F9F-E68F8697688C}"/>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22" name="Picture 21" descr="C:\Users\QUOC HUY\Desktop\Logo_Đại_học_FPT.png">
            <a:extLst>
              <a:ext uri="{FF2B5EF4-FFF2-40B4-BE49-F238E27FC236}">
                <a16:creationId xmlns:a16="http://schemas.microsoft.com/office/drawing/2014/main" id="{28B57E03-D95D-C5A1-51EE-CADAD8E5E9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37" y="0"/>
            <a:ext cx="1308663" cy="6297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43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inVertical)">
                                      <p:cBhvr>
                                        <p:cTn id="7" dur="500"/>
                                        <p:tgtEl>
                                          <p:spTgt spid="14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par>
                                <p:cTn id="25" presetID="16" presetClass="entr" presetSubtype="2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0" grpId="0" animBg="1"/>
      <p:bldP spid="11" grpId="0" animBg="1"/>
      <p:bldP spid="2" grpId="0" animBg="1"/>
      <p:bldP spid="3" grpId="0" animBg="1"/>
    </p:bldLst>
  </p:timing>
</p:sld>
</file>

<file path=ppt/theme/theme1.xml><?xml version="1.0" encoding="utf-8"?>
<a:theme xmlns:a="http://schemas.openxmlformats.org/drawingml/2006/main"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1983</TotalTime>
  <Words>1144</Words>
  <Application>Microsoft Office PowerPoint</Application>
  <PresentationFormat>On-screen Show (16:9)</PresentationFormat>
  <Paragraphs>71</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Lato Hairline</vt:lpstr>
      <vt:lpstr>Lato Light</vt:lpstr>
      <vt:lpstr>Arial</vt:lpstr>
      <vt:lpstr>ZapfChancery-Medium</vt:lpstr>
      <vt:lpstr>NewCentury-Narrow</vt:lpstr>
      <vt:lpstr>Eglamour template</vt:lpstr>
      <vt:lpstr>PowerPoint Presentation</vt:lpstr>
      <vt:lpstr>3.3. Tư tưởng Hồ Chí Minh về mối quan hệ giữa độc lập dân tộc và chủ nghĩa xã hội</vt:lpstr>
      <vt:lpstr>Hồ Chí Minh khẳng định phương hướng chiến lược của cách mạng nước ta là: giải phóng dân tộc, giành độc lập dân tộc sẽ là mục tiêu đầu tiên của cách mạng, là cơ sở, tiền đề cho mục tiêu tiếp theo – chủ nghĩa xã hội và chủ nghĩa cộng sản.</vt:lpstr>
      <vt:lpstr>PowerPoint Presentation</vt:lpstr>
      <vt:lpstr>Chủ nghĩa xã hội là điều kiện để bảo đảm nền độc lập dân tộc vững chắc</vt:lpstr>
      <vt:lpstr>Tiểu kết: Độc lập dân tộc là cơ sở, tiền đề để tiến lên chủ nghĩa xã hội. Chủ nghĩa xã hội là điều kiện để bảo đảm nền độc lập dân tộc vững chắc.</vt:lpstr>
      <vt:lpstr>PowerPoint Presentation</vt:lpstr>
      <vt:lpstr>PowerPoint Presentation</vt:lpstr>
      <vt:lpstr>PowerPoint Presentation</vt:lpstr>
      <vt:lpstr>PowerPoint Presentation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TƯ TƯỞNG HỒ CHÍ MINH VỀ ĐỘC LẬP DÂN TỘCVÀ CHỦ NGHĨA XÃ HỘI</dc:title>
  <dc:creator>admin</dc:creator>
  <cp:lastModifiedBy>huytran159.dn@gmail.com</cp:lastModifiedBy>
  <cp:revision>28</cp:revision>
  <dcterms:modified xsi:type="dcterms:W3CDTF">2024-03-07T22:49:31Z</dcterms:modified>
</cp:coreProperties>
</file>